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9" r:id="rId2"/>
    <p:sldId id="370" r:id="rId3"/>
    <p:sldId id="371" r:id="rId4"/>
    <p:sldId id="372" r:id="rId5"/>
    <p:sldId id="373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182EC3-43BC-59C1-34C8-D33C04C4CD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251F24B-49FC-DEE6-66A9-671A74702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B90DB3-0754-EB0A-9C9E-2D70C6530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A5F7-A344-4207-A569-773D27DEDCDF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35E55C-CF15-E261-156A-DF35E83A6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CDD0149-8B0B-061A-604E-9606013DB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2E384-53F0-40B7-B92F-D08A665016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489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E1D6BA-0109-6DFD-0775-BD6BDA640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0734A4-74ED-0056-2A72-18301CD3B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D8EF483-2573-6BCB-F957-D99095518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A5F7-A344-4207-A569-773D27DEDCDF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1BA8EB7-1DA5-2C08-6CFF-522F5FE48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9B8C5DB-0F49-AF43-380B-A2601EA9D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2E384-53F0-40B7-B92F-D08A665016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790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864992-EC3E-EF1F-6913-1D6109B96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95CEC52-63C2-CE1D-A3BD-B603627D1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2AAF2B3-DA09-D5CC-76DA-BE503D18E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A5F7-A344-4207-A569-773D27DEDCDF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856AFC4-2AA6-9790-823B-6F7EF086D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673DFA6-A082-7097-CEEC-2BC717597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2E384-53F0-40B7-B92F-D08A665016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026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FFE6D4-8DF7-D81F-0CFB-CE6BAE42E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AED14A-4167-603D-4EA0-3A04656F22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9087FA1-BCA1-4A95-7727-7152BDF73D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2A5CA64-EFBA-82CF-BC4D-839CC0512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A5F7-A344-4207-A569-773D27DEDCDF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05A9950-6A6F-EEDF-6110-303AA2745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4CC811D-0D2B-1169-3F62-485820CA1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2E384-53F0-40B7-B92F-D08A665016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599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1D8551-FB8D-2001-25B7-4CEDAA938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2539CC1-4F9D-3D89-7044-8E4D29AE5E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8371FEE-790F-1AFD-13AF-F38AEA0870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D821113-8E9E-A797-4C3F-2BFBB2DCEC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E605555-39ED-A882-2538-9DDA9B8585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24AEDC7-5BC2-10D6-F76A-47CD087DA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A5F7-A344-4207-A569-773D27DEDCDF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4F1E567-0A6A-46D2-E49F-D1EC9981F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9870123-47F3-CC45-8433-90EF83E6F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2E384-53F0-40B7-B92F-D08A665016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522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52FDF6-29BA-7176-CCF7-D2B753650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B5EE969-3B2D-6DAC-6C5A-9F620BE94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A5F7-A344-4207-A569-773D27DEDCDF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1A16F7A-7DE6-4009-7B42-9BC1B8DD4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768E722-4A54-4C3C-20CA-03441E1B0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2E384-53F0-40B7-B92F-D08A665016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42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2C8C3FC-9ACA-9BDF-4BE0-0CE6C5B2C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A5F7-A344-4207-A569-773D27DEDCDF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EE00F24-1189-EA6B-0EEF-B1B36984E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0D8D747-789B-B437-48D8-6A73F49BE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2E384-53F0-40B7-B92F-D08A665016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6557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572486-98F1-591A-6B03-BCF0D57CE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3F0871-7EC8-92DB-7BEF-C6A868854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8370BD9-CBF5-11F8-3ACF-F0B1882851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98C2E86-80D1-24C2-E199-9FC3C2D3B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A5F7-A344-4207-A569-773D27DEDCDF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F476122-8DCF-2749-D2A1-B543460A3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317E855-E6D6-14B2-AB4C-DDE8B8EC9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2E384-53F0-40B7-B92F-D08A665016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55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0D75B6-BABC-4752-5051-D9EF0B9D0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9F2CDDA-19E3-4A69-24EF-34530E6E5F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00CD36F-A1BA-77D8-AD2D-33F48F56B5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65DAFDC-B195-C0A6-3367-613238FFE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A5F7-A344-4207-A569-773D27DEDCDF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6B00D77-BF99-4BC6-C086-463CF6D29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919006D-87EC-CC7A-A5DB-7C31ED0AE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2E384-53F0-40B7-B92F-D08A665016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248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3A0887-DFA1-AD84-9091-2EE804BCE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CAC4E4A-4404-9EA5-C7D2-A831319C06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966C9B4-9A94-065D-09DA-B906CAA23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A5F7-A344-4207-A569-773D27DEDCDF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CC41FF4-EF6D-D277-1A80-63413902D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3151F63-7987-0919-1EE5-352173669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2E384-53F0-40B7-B92F-D08A665016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7300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DEC5EBD-3323-376A-1800-ADCCF46BBB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5CC200E-CCF0-0EA4-B5F6-06DFD8B341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F1B351-67EE-6DB9-04F2-5240D9038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A5F7-A344-4207-A569-773D27DEDCDF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88BAFF9-D873-8E6D-5FF2-871B0711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CF44ED0-29E3-14EB-1488-5ADAB51B5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2E384-53F0-40B7-B92F-D08A665016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40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02BD99E-1A2A-D7A9-4731-A6D726D07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F31F95E-E545-0137-3589-6AEEFF343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59E8D99-1929-7BCB-E3EB-36FB2EFF61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EA5F7-A344-4207-A569-773D27DEDCDF}" type="datetimeFigureOut">
              <a:rPr lang="zh-CN" altLang="en-US" smtClean="0"/>
              <a:t>2024/2/25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74D341-3565-01D5-146C-CE899D3C72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F2955C-CC93-AFB6-FB96-8CAB9070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2E384-53F0-40B7-B92F-D08A665016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156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4.wdp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microsoft.com/office/2007/relationships/hdphoto" Target="../media/hdphoto5.wdp"/><Relationship Id="rId4" Type="http://schemas.openxmlformats.org/officeDocument/2006/relationships/image" Target="../media/image10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51D17AE-9867-2A26-FAC8-EDBB89582DDA}"/>
              </a:ext>
            </a:extLst>
          </p:cNvPr>
          <p:cNvSpPr txBox="1"/>
          <p:nvPr/>
        </p:nvSpPr>
        <p:spPr>
          <a:xfrm>
            <a:off x="376011" y="652827"/>
            <a:ext cx="107287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buClr>
                <a:schemeClr val="accent2"/>
              </a:buClr>
            </a:pPr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桁架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结构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2D/3D——</a:t>
            </a:r>
            <a:r>
              <a:rPr lang="en-US" altLang="zh-CN" sz="4800" b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Matlab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有限元编程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1B6F77C-819A-8EEE-B391-2D857D994806}"/>
              </a:ext>
            </a:extLst>
          </p:cNvPr>
          <p:cNvSpPr txBox="1"/>
          <p:nvPr/>
        </p:nvSpPr>
        <p:spPr>
          <a:xfrm>
            <a:off x="8420042" y="1832016"/>
            <a:ext cx="3120280" cy="41242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zh-CN" altLang="en-US" b="1" dirty="0"/>
              <a:t>坐标变化矩阵</a:t>
            </a:r>
            <a:endParaRPr lang="en-US" altLang="zh-CN" b="1" dirty="0"/>
          </a:p>
          <a:p>
            <a:pPr algn="ctr">
              <a:lnSpc>
                <a:spcPct val="250000"/>
              </a:lnSpc>
            </a:pPr>
            <a:r>
              <a:rPr lang="zh-CN" altLang="en-US" b="1" dirty="0"/>
              <a:t>单元刚度矩阵</a:t>
            </a:r>
            <a:endParaRPr lang="en-US" altLang="zh-CN" b="1" dirty="0"/>
          </a:p>
          <a:p>
            <a:pPr algn="ctr">
              <a:lnSpc>
                <a:spcPct val="250000"/>
              </a:lnSpc>
            </a:pPr>
            <a:r>
              <a:rPr lang="zh-CN" altLang="en-US" b="1" dirty="0"/>
              <a:t>整体刚度矩阵</a:t>
            </a:r>
            <a:r>
              <a:rPr lang="en-US" altLang="zh-CN" b="1" dirty="0"/>
              <a:t>-</a:t>
            </a:r>
            <a:r>
              <a:rPr lang="zh-CN" altLang="en-US" b="1" dirty="0"/>
              <a:t>组装</a:t>
            </a:r>
            <a:endParaRPr lang="en-US" altLang="zh-CN" b="1" dirty="0"/>
          </a:p>
          <a:p>
            <a:pPr algn="ctr">
              <a:lnSpc>
                <a:spcPct val="250000"/>
              </a:lnSpc>
            </a:pPr>
            <a:r>
              <a:rPr lang="zh-CN" altLang="en-US" b="1" dirty="0"/>
              <a:t>边界条件施加</a:t>
            </a:r>
            <a:r>
              <a:rPr lang="en-US" altLang="zh-CN" b="1" dirty="0"/>
              <a:t>-</a:t>
            </a:r>
            <a:r>
              <a:rPr lang="zh-CN" altLang="en-US" b="1" dirty="0"/>
              <a:t>乘大数法</a:t>
            </a:r>
            <a:endParaRPr lang="en-US" altLang="zh-CN" b="1" dirty="0"/>
          </a:p>
          <a:p>
            <a:pPr algn="ctr">
              <a:lnSpc>
                <a:spcPct val="250000"/>
              </a:lnSpc>
            </a:pPr>
            <a:r>
              <a:rPr lang="zh-CN" altLang="en-US" b="1" dirty="0"/>
              <a:t>平面桁架</a:t>
            </a:r>
            <a:r>
              <a:rPr lang="en-US" altLang="zh-CN" b="1" dirty="0"/>
              <a:t>2DTruss</a:t>
            </a:r>
          </a:p>
          <a:p>
            <a:pPr algn="ctr">
              <a:lnSpc>
                <a:spcPct val="250000"/>
              </a:lnSpc>
            </a:pPr>
            <a:r>
              <a:rPr lang="zh-CN" altLang="en-US" b="1" dirty="0"/>
              <a:t>三维桁架</a:t>
            </a:r>
            <a:r>
              <a:rPr lang="en-US" altLang="zh-CN" b="1" dirty="0"/>
              <a:t>3DTruss</a:t>
            </a:r>
            <a:endParaRPr lang="zh-CN" altLang="en-US" b="1" dirty="0"/>
          </a:p>
        </p:txBody>
      </p:sp>
      <p:sp>
        <p:nvSpPr>
          <p:cNvPr id="15" name="箭头: 右 14">
            <a:extLst>
              <a:ext uri="{FF2B5EF4-FFF2-40B4-BE49-F238E27FC236}">
                <a16:creationId xmlns:a16="http://schemas.microsoft.com/office/drawing/2014/main" id="{C6905B32-4FA6-BA65-EB11-5D3A2767AA0E}"/>
              </a:ext>
            </a:extLst>
          </p:cNvPr>
          <p:cNvSpPr/>
          <p:nvPr/>
        </p:nvSpPr>
        <p:spPr>
          <a:xfrm rot="5400000">
            <a:off x="9885055" y="2524534"/>
            <a:ext cx="252984" cy="28651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箭头: 右 15">
            <a:extLst>
              <a:ext uri="{FF2B5EF4-FFF2-40B4-BE49-F238E27FC236}">
                <a16:creationId xmlns:a16="http://schemas.microsoft.com/office/drawing/2014/main" id="{E44DCF98-F9B0-859E-8114-4AEBF78C96AF}"/>
              </a:ext>
            </a:extLst>
          </p:cNvPr>
          <p:cNvSpPr/>
          <p:nvPr/>
        </p:nvSpPr>
        <p:spPr>
          <a:xfrm rot="5400000">
            <a:off x="9885055" y="3223260"/>
            <a:ext cx="252984" cy="28651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7" name="箭头: 右 16">
            <a:extLst>
              <a:ext uri="{FF2B5EF4-FFF2-40B4-BE49-F238E27FC236}">
                <a16:creationId xmlns:a16="http://schemas.microsoft.com/office/drawing/2014/main" id="{823B5FC7-FC74-65B8-B20A-9E7C59D1136D}"/>
              </a:ext>
            </a:extLst>
          </p:cNvPr>
          <p:cNvSpPr/>
          <p:nvPr/>
        </p:nvSpPr>
        <p:spPr>
          <a:xfrm rot="5400000">
            <a:off x="9885055" y="3936703"/>
            <a:ext cx="252984" cy="28651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" name="箭头: 右 17">
            <a:extLst>
              <a:ext uri="{FF2B5EF4-FFF2-40B4-BE49-F238E27FC236}">
                <a16:creationId xmlns:a16="http://schemas.microsoft.com/office/drawing/2014/main" id="{376A1E18-0796-3ACA-D415-12E34C346182}"/>
              </a:ext>
            </a:extLst>
          </p:cNvPr>
          <p:cNvSpPr/>
          <p:nvPr/>
        </p:nvSpPr>
        <p:spPr>
          <a:xfrm rot="5400000">
            <a:off x="9886071" y="4555970"/>
            <a:ext cx="252984" cy="28651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箭头: 右 18">
            <a:extLst>
              <a:ext uri="{FF2B5EF4-FFF2-40B4-BE49-F238E27FC236}">
                <a16:creationId xmlns:a16="http://schemas.microsoft.com/office/drawing/2014/main" id="{3AF2193F-5587-4B2E-B672-B6E09E909547}"/>
              </a:ext>
            </a:extLst>
          </p:cNvPr>
          <p:cNvSpPr/>
          <p:nvPr/>
        </p:nvSpPr>
        <p:spPr>
          <a:xfrm rot="5400000">
            <a:off x="9885055" y="5269413"/>
            <a:ext cx="252984" cy="286512"/>
          </a:xfrm>
          <a:prstGeom prst="right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F0F659CD-A96D-50CF-DC9F-C086627C3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755" y="1832016"/>
            <a:ext cx="2985480" cy="4124271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842655DE-B36C-CD4C-D4E3-EC905AAF1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2605" y="1832016"/>
            <a:ext cx="3752411" cy="412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320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C05AF3-85EE-F5EC-44A2-CBD5CD70D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1405AFE-6D5C-6B4B-FF1A-3D1593640A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E5A02E58-FF28-6AC9-4DA5-563B11DF302F}"/>
              </a:ext>
            </a:extLst>
          </p:cNvPr>
          <p:cNvSpPr txBox="1">
            <a:spLocks/>
          </p:cNvSpPr>
          <p:nvPr/>
        </p:nvSpPr>
        <p:spPr>
          <a:xfrm>
            <a:off x="712852" y="933329"/>
            <a:ext cx="11790785" cy="560474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None/>
              <a:defRPr sz="45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坐标变换矩阵 </a:t>
            </a:r>
            <a:r>
              <a:rPr lang="en-US" altLang="zh-CN" sz="4000" dirty="0" err="1"/>
              <a:t>CoordTransform</a:t>
            </a:r>
            <a:r>
              <a:rPr lang="en-US" altLang="zh-CN" sz="4000" dirty="0"/>
              <a:t>()</a:t>
            </a:r>
            <a:endParaRPr lang="zh-CN" altLang="en-US" sz="4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35E76CD-4128-AB9C-C7D2-9B996A97691D}"/>
              </a:ext>
            </a:extLst>
          </p:cNvPr>
          <p:cNvSpPr txBox="1"/>
          <p:nvPr/>
        </p:nvSpPr>
        <p:spPr>
          <a:xfrm>
            <a:off x="712852" y="1835140"/>
            <a:ext cx="6097554" cy="1477328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局部坐标与全局坐标的转换函数</a:t>
            </a:r>
          </a:p>
          <a:p>
            <a:r>
              <a:rPr lang="en-US" altLang="zh-CN" dirty="0"/>
              <a:t>function [R]=</a:t>
            </a:r>
            <a:r>
              <a:rPr lang="en-US" altLang="zh-CN" dirty="0" err="1"/>
              <a:t>CoordTransform</a:t>
            </a:r>
            <a:r>
              <a:rPr lang="en-US" altLang="zh-CN" dirty="0"/>
              <a:t>(</a:t>
            </a:r>
            <a:r>
              <a:rPr lang="en-US" altLang="zh-CN" dirty="0" err="1"/>
              <a:t>x,y,BarLength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   l=(x(2)-x(1))/</a:t>
            </a:r>
            <a:r>
              <a:rPr lang="en-US" altLang="zh-CN" dirty="0" err="1"/>
              <a:t>BarLength</a:t>
            </a:r>
            <a:r>
              <a:rPr lang="en-US" altLang="zh-CN" dirty="0"/>
              <a:t>; m=(y(2)-y(1))/</a:t>
            </a:r>
            <a:r>
              <a:rPr lang="en-US" altLang="zh-CN" dirty="0" err="1"/>
              <a:t>BarLength</a:t>
            </a:r>
            <a:r>
              <a:rPr lang="en-US" altLang="zh-CN" dirty="0"/>
              <a:t>;</a:t>
            </a:r>
          </a:p>
          <a:p>
            <a:r>
              <a:rPr lang="en-US" altLang="zh-CN" dirty="0"/>
              <a:t>   R=[l m 0 0;0 0 l m];</a:t>
            </a:r>
          </a:p>
          <a:p>
            <a:r>
              <a:rPr lang="en-US" altLang="zh-CN" dirty="0"/>
              <a:t>end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FD2380E-E00F-39F8-11A5-A9F85BC81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062" y="3385984"/>
            <a:ext cx="4952586" cy="260378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C487CF4-2E43-1571-1597-C13278CCE8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52160" y="4360044"/>
            <a:ext cx="5395291" cy="172961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FACC60F-CB75-1899-D4C0-4FC5ABB89A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01072" y="1834220"/>
            <a:ext cx="3160664" cy="2603785"/>
          </a:xfrm>
          <a:prstGeom prst="rect">
            <a:avLst/>
          </a:prstGeom>
        </p:spPr>
      </p:pic>
      <p:sp>
        <p:nvSpPr>
          <p:cNvPr id="9" name="箭头: 右 8">
            <a:extLst>
              <a:ext uri="{FF2B5EF4-FFF2-40B4-BE49-F238E27FC236}">
                <a16:creationId xmlns:a16="http://schemas.microsoft.com/office/drawing/2014/main" id="{2524BE2F-74DA-B0AA-1D2D-4BF01B2B25ED}"/>
              </a:ext>
            </a:extLst>
          </p:cNvPr>
          <p:cNvSpPr/>
          <p:nvPr/>
        </p:nvSpPr>
        <p:spPr>
          <a:xfrm>
            <a:off x="5052677" y="5122393"/>
            <a:ext cx="658031" cy="4343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754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1EF24019-CE64-BA2B-B408-A107FA293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55" y="887196"/>
            <a:ext cx="11790785" cy="560474"/>
          </a:xfrm>
        </p:spPr>
        <p:txBody>
          <a:bodyPr>
            <a:normAutofit fontScale="90000"/>
          </a:bodyPr>
          <a:lstStyle/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单元刚度矩阵 </a:t>
            </a:r>
            <a:r>
              <a:rPr lang="en-US" altLang="zh-CN" sz="4000" dirty="0" err="1"/>
              <a:t>BarElementKe</a:t>
            </a:r>
            <a:r>
              <a:rPr lang="en-US" altLang="zh-CN" sz="4000" dirty="0"/>
              <a:t>()</a:t>
            </a:r>
            <a:endParaRPr lang="zh-CN" altLang="en-US" sz="4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3ECA0E8-D306-8B6D-D0C8-7482314286C2}"/>
              </a:ext>
            </a:extLst>
          </p:cNvPr>
          <p:cNvSpPr txBox="1"/>
          <p:nvPr/>
        </p:nvSpPr>
        <p:spPr>
          <a:xfrm>
            <a:off x="734866" y="1738255"/>
            <a:ext cx="5107134" cy="1477328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计算单元刚度矩阵函数</a:t>
            </a:r>
          </a:p>
          <a:p>
            <a:r>
              <a:rPr lang="en-US" altLang="zh-CN" dirty="0"/>
              <a:t>function [</a:t>
            </a:r>
            <a:r>
              <a:rPr lang="en-US" altLang="zh-CN" dirty="0" err="1"/>
              <a:t>Ke</a:t>
            </a:r>
            <a:r>
              <a:rPr lang="en-US" altLang="zh-CN" dirty="0"/>
              <a:t>] = </a:t>
            </a:r>
            <a:r>
              <a:rPr lang="en-US" altLang="zh-CN" dirty="0" err="1"/>
              <a:t>BarElementKe</a:t>
            </a:r>
            <a:r>
              <a:rPr lang="en-US" altLang="zh-CN" dirty="0"/>
              <a:t>(</a:t>
            </a:r>
            <a:r>
              <a:rPr lang="en-US" altLang="zh-CN" dirty="0" err="1"/>
              <a:t>A,E,R,BarLength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   </a:t>
            </a:r>
            <a:r>
              <a:rPr lang="en-US" altLang="zh-CN" dirty="0" err="1"/>
              <a:t>ke</a:t>
            </a:r>
            <a:r>
              <a:rPr lang="en-US" altLang="zh-CN" dirty="0"/>
              <a:t>=A*E/</a:t>
            </a:r>
            <a:r>
              <a:rPr lang="en-US" altLang="zh-CN" dirty="0" err="1"/>
              <a:t>BarLength</a:t>
            </a:r>
            <a:r>
              <a:rPr lang="en-US" altLang="zh-CN" dirty="0"/>
              <a:t>*[1 -1;-1 1];</a:t>
            </a:r>
          </a:p>
          <a:p>
            <a:r>
              <a:rPr lang="en-US" altLang="zh-CN" dirty="0"/>
              <a:t>   </a:t>
            </a:r>
            <a:r>
              <a:rPr lang="en-US" altLang="zh-CN" dirty="0" err="1"/>
              <a:t>Ke</a:t>
            </a:r>
            <a:r>
              <a:rPr lang="en-US" altLang="zh-CN" dirty="0"/>
              <a:t>=R'*</a:t>
            </a:r>
            <a:r>
              <a:rPr lang="en-US" altLang="zh-CN" dirty="0" err="1"/>
              <a:t>ke</a:t>
            </a:r>
            <a:r>
              <a:rPr lang="en-US" altLang="zh-CN" dirty="0"/>
              <a:t>*R;</a:t>
            </a:r>
          </a:p>
          <a:p>
            <a:r>
              <a:rPr lang="en-US" altLang="zh-CN" dirty="0"/>
              <a:t>end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256B05C-56EE-5918-9DC8-A1170A857A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r="16839" b="5164"/>
          <a:stretch/>
        </p:blipFill>
        <p:spPr>
          <a:xfrm>
            <a:off x="6096000" y="3506168"/>
            <a:ext cx="3897600" cy="254180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412A89B-0FE7-534C-01E5-4B751BB0FB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540" t="9743" r="1540" b="752"/>
          <a:stretch/>
        </p:blipFill>
        <p:spPr>
          <a:xfrm>
            <a:off x="1094226" y="3730590"/>
            <a:ext cx="3299438" cy="225829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EF3AD5ED-97FE-AD6E-8B4B-84DAE3E543BE}"/>
              </a:ext>
            </a:extLst>
          </p:cNvPr>
          <p:cNvSpPr txBox="1"/>
          <p:nvPr/>
        </p:nvSpPr>
        <p:spPr>
          <a:xfrm>
            <a:off x="1094226" y="3273086"/>
            <a:ext cx="3299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局部坐标系</a:t>
            </a:r>
            <a:r>
              <a:rPr lang="en-US" altLang="zh-CN" dirty="0"/>
              <a:t>-</a:t>
            </a:r>
            <a:r>
              <a:rPr lang="zh-CN" altLang="en-US" dirty="0"/>
              <a:t>单元刚度方程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1AF42D7-FD29-F444-01F5-7634B1AB87BA}"/>
              </a:ext>
            </a:extLst>
          </p:cNvPr>
          <p:cNvSpPr txBox="1"/>
          <p:nvPr/>
        </p:nvSpPr>
        <p:spPr>
          <a:xfrm>
            <a:off x="6027070" y="3215583"/>
            <a:ext cx="3299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整体坐标系</a:t>
            </a:r>
            <a:r>
              <a:rPr lang="en-US" altLang="zh-CN" dirty="0"/>
              <a:t>-</a:t>
            </a:r>
            <a:r>
              <a:rPr lang="zh-CN" altLang="en-US" dirty="0"/>
              <a:t>单元刚度方程</a:t>
            </a: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CA1662E3-62E7-36CF-ECF9-0630A18236C4}"/>
              </a:ext>
            </a:extLst>
          </p:cNvPr>
          <p:cNvCxnSpPr>
            <a:cxnSpLocks/>
          </p:cNvCxnSpPr>
          <p:nvPr/>
        </p:nvCxnSpPr>
        <p:spPr>
          <a:xfrm>
            <a:off x="8117840" y="5344160"/>
            <a:ext cx="91440" cy="369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4146CBF8-3F3E-8CC9-A004-5C5BC55B15B4}"/>
              </a:ext>
            </a:extLst>
          </p:cNvPr>
          <p:cNvCxnSpPr>
            <a:cxnSpLocks/>
          </p:cNvCxnSpPr>
          <p:nvPr/>
        </p:nvCxnSpPr>
        <p:spPr>
          <a:xfrm flipH="1">
            <a:off x="9189720" y="5344160"/>
            <a:ext cx="325120" cy="369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67FF82E5-BB4D-6887-6F5A-45AAF7534BD3}"/>
              </a:ext>
            </a:extLst>
          </p:cNvPr>
          <p:cNvSpPr txBox="1"/>
          <p:nvPr/>
        </p:nvSpPr>
        <p:spPr>
          <a:xfrm>
            <a:off x="6027070" y="1738255"/>
            <a:ext cx="5504530" cy="147732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局部坐标与全局坐标的转换函数</a:t>
            </a:r>
          </a:p>
          <a:p>
            <a:r>
              <a:rPr lang="en-US" altLang="zh-CN" dirty="0"/>
              <a:t>function [R]=</a:t>
            </a:r>
            <a:r>
              <a:rPr lang="en-US" altLang="zh-CN" dirty="0" err="1"/>
              <a:t>CoordTransform</a:t>
            </a:r>
            <a:r>
              <a:rPr lang="en-US" altLang="zh-CN" dirty="0"/>
              <a:t>(</a:t>
            </a:r>
            <a:r>
              <a:rPr lang="en-US" altLang="zh-CN" dirty="0" err="1"/>
              <a:t>x,y,BarLength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   l=(x(2)-x(1))/</a:t>
            </a:r>
            <a:r>
              <a:rPr lang="en-US" altLang="zh-CN" dirty="0" err="1"/>
              <a:t>BarLength</a:t>
            </a:r>
            <a:r>
              <a:rPr lang="en-US" altLang="zh-CN" dirty="0"/>
              <a:t>; m=(y(2)-y(1))/</a:t>
            </a:r>
            <a:r>
              <a:rPr lang="en-US" altLang="zh-CN" dirty="0" err="1"/>
              <a:t>BarLength</a:t>
            </a:r>
            <a:r>
              <a:rPr lang="en-US" altLang="zh-CN" dirty="0"/>
              <a:t>;</a:t>
            </a:r>
          </a:p>
          <a:p>
            <a:r>
              <a:rPr lang="en-US" altLang="zh-CN" dirty="0"/>
              <a:t>   R=[l m 0 0;0 0 l m];</a:t>
            </a:r>
          </a:p>
          <a:p>
            <a:r>
              <a:rPr lang="en-US" altLang="zh-CN" dirty="0"/>
              <a:t>end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DC44917F-8935-4626-B4B1-C8466436F3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164" y="5294011"/>
            <a:ext cx="2918236" cy="654146"/>
          </a:xfrm>
          <a:prstGeom prst="rect">
            <a:avLst/>
          </a:prstGeom>
          <a:ln w="19050">
            <a:solidFill>
              <a:schemeClr val="accent6"/>
            </a:solidFill>
          </a:ln>
        </p:spPr>
      </p:pic>
      <p:sp>
        <p:nvSpPr>
          <p:cNvPr id="20" name="箭头: 右 19">
            <a:extLst>
              <a:ext uri="{FF2B5EF4-FFF2-40B4-BE49-F238E27FC236}">
                <a16:creationId xmlns:a16="http://schemas.microsoft.com/office/drawing/2014/main" id="{4CE8233A-132B-50EB-9CC3-0EE386752013}"/>
              </a:ext>
            </a:extLst>
          </p:cNvPr>
          <p:cNvSpPr/>
          <p:nvPr/>
        </p:nvSpPr>
        <p:spPr>
          <a:xfrm rot="10800000">
            <a:off x="7467600" y="5644896"/>
            <a:ext cx="457200" cy="24384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箭头: 右 20">
            <a:extLst>
              <a:ext uri="{FF2B5EF4-FFF2-40B4-BE49-F238E27FC236}">
                <a16:creationId xmlns:a16="http://schemas.microsoft.com/office/drawing/2014/main" id="{3C271E1D-0568-B406-C70F-14D0E96BAFA7}"/>
              </a:ext>
            </a:extLst>
          </p:cNvPr>
          <p:cNvSpPr/>
          <p:nvPr/>
        </p:nvSpPr>
        <p:spPr>
          <a:xfrm rot="5400000">
            <a:off x="2590982" y="4867474"/>
            <a:ext cx="514747" cy="33832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箭头: 右 21">
            <a:extLst>
              <a:ext uri="{FF2B5EF4-FFF2-40B4-BE49-F238E27FC236}">
                <a16:creationId xmlns:a16="http://schemas.microsoft.com/office/drawing/2014/main" id="{A9F906E6-EE06-77F3-B36F-7FA64E129938}"/>
              </a:ext>
            </a:extLst>
          </p:cNvPr>
          <p:cNvSpPr/>
          <p:nvPr/>
        </p:nvSpPr>
        <p:spPr>
          <a:xfrm rot="5400000">
            <a:off x="8614668" y="4640078"/>
            <a:ext cx="232659" cy="33832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箭头: 右 22">
            <a:extLst>
              <a:ext uri="{FF2B5EF4-FFF2-40B4-BE49-F238E27FC236}">
                <a16:creationId xmlns:a16="http://schemas.microsoft.com/office/drawing/2014/main" id="{9ABA4986-8601-54FC-9F41-C050878A5372}"/>
              </a:ext>
            </a:extLst>
          </p:cNvPr>
          <p:cNvSpPr/>
          <p:nvPr/>
        </p:nvSpPr>
        <p:spPr>
          <a:xfrm rot="5400000">
            <a:off x="8614667" y="4076410"/>
            <a:ext cx="232659" cy="33832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id="{D8EB0C6C-7B6E-4811-E374-A7EBD851A2BE}"/>
              </a:ext>
            </a:extLst>
          </p:cNvPr>
          <p:cNvSpPr/>
          <p:nvPr/>
        </p:nvSpPr>
        <p:spPr>
          <a:xfrm>
            <a:off x="7453291" y="3800585"/>
            <a:ext cx="569045" cy="33832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1240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1EF24019-CE64-BA2B-B408-A107FA293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55" y="887196"/>
            <a:ext cx="11790785" cy="560474"/>
          </a:xfrm>
        </p:spPr>
        <p:txBody>
          <a:bodyPr>
            <a:normAutofit fontScale="90000"/>
          </a:bodyPr>
          <a:lstStyle/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整体刚度矩阵</a:t>
            </a:r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边界条件施加（</a:t>
            </a:r>
            <a:r>
              <a:rPr lang="zh-CN" altLang="en-US" sz="4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乘大数法</a:t>
            </a: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40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277802B-8606-928B-A558-7882D3BC0704}"/>
              </a:ext>
            </a:extLst>
          </p:cNvPr>
          <p:cNvSpPr txBox="1"/>
          <p:nvPr/>
        </p:nvSpPr>
        <p:spPr>
          <a:xfrm>
            <a:off x="4947941" y="1944810"/>
            <a:ext cx="6574769" cy="1354217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dirty="0"/>
              <a:t> </a:t>
            </a:r>
            <a:r>
              <a:rPr lang="zh-CN" altLang="en-US" sz="1600" dirty="0"/>
              <a:t>   </a:t>
            </a:r>
            <a:r>
              <a:rPr lang="en-US" altLang="zh-CN" sz="1600" dirty="0"/>
              <a:t>%</a:t>
            </a:r>
            <a:r>
              <a:rPr lang="pt-BR" altLang="zh-CN" sz="1600" dirty="0"/>
              <a:t>n1</a:t>
            </a:r>
            <a:r>
              <a:rPr lang="zh-CN" altLang="en-US" sz="1600" dirty="0"/>
              <a:t>，</a:t>
            </a:r>
            <a:r>
              <a:rPr lang="pt-BR" altLang="zh-CN" sz="1600" dirty="0"/>
              <a:t>n2</a:t>
            </a:r>
            <a:r>
              <a:rPr lang="zh-CN" altLang="en-US" sz="1600" dirty="0"/>
              <a:t>为该单元的两个节点的编号</a:t>
            </a:r>
            <a:endParaRPr lang="en-US" altLang="zh-CN" sz="1600" dirty="0"/>
          </a:p>
          <a:p>
            <a:r>
              <a:rPr lang="en-US" altLang="zh-CN" sz="1600" dirty="0"/>
              <a:t>   </a:t>
            </a:r>
            <a:r>
              <a:rPr lang="zh-CN" altLang="en-US" sz="1600" dirty="0"/>
              <a:t> </a:t>
            </a:r>
            <a:r>
              <a:rPr lang="en-US" altLang="zh-CN" sz="1600" dirty="0"/>
              <a:t>K(2*n1-1:2*n1,2*n1-1:2*n1)=K(2*n1-1:2*n1,2*n1-1:2*n1)+</a:t>
            </a:r>
            <a:r>
              <a:rPr lang="en-US" altLang="zh-CN" sz="1600" dirty="0" err="1"/>
              <a:t>ke</a:t>
            </a:r>
            <a:r>
              <a:rPr lang="en-US" altLang="zh-CN" sz="1600" dirty="0"/>
              <a:t>(1:2,1:2);</a:t>
            </a:r>
          </a:p>
          <a:p>
            <a:r>
              <a:rPr lang="en-US" altLang="zh-CN" sz="1600" dirty="0"/>
              <a:t>    K(2*n1-1:2*n1,2*n2-1:2*n2)=K(2*n1-1:2*n1,2*n2-1:2*n2)+</a:t>
            </a:r>
            <a:r>
              <a:rPr lang="en-US" altLang="zh-CN" sz="1600" dirty="0" err="1"/>
              <a:t>ke</a:t>
            </a:r>
            <a:r>
              <a:rPr lang="en-US" altLang="zh-CN" sz="1600" dirty="0"/>
              <a:t>(1:2,3:4);</a:t>
            </a:r>
          </a:p>
          <a:p>
            <a:r>
              <a:rPr lang="en-US" altLang="zh-CN" sz="1600" dirty="0"/>
              <a:t>    K(2*n2-1:2*n2,2*n1-1:2*n1)=K(2*n2-1:2*n2,2*n1-1:2*n1)+</a:t>
            </a:r>
            <a:r>
              <a:rPr lang="en-US" altLang="zh-CN" sz="1600" dirty="0" err="1"/>
              <a:t>ke</a:t>
            </a:r>
            <a:r>
              <a:rPr lang="en-US" altLang="zh-CN" sz="1600" dirty="0"/>
              <a:t>(3:4,1:2);</a:t>
            </a:r>
          </a:p>
          <a:p>
            <a:r>
              <a:rPr lang="en-US" altLang="zh-CN" sz="1600" dirty="0"/>
              <a:t>    K(2*n2-1:2*n2,2*n2-1:2*n2)=K(2*n2-1:2*n2,2*n2-1:2*n2)+</a:t>
            </a:r>
            <a:r>
              <a:rPr lang="en-US" altLang="zh-CN" sz="1600" dirty="0" err="1"/>
              <a:t>ke</a:t>
            </a:r>
            <a:r>
              <a:rPr lang="en-US" altLang="zh-CN" sz="1600" dirty="0"/>
              <a:t>(3:4,3:4);</a:t>
            </a:r>
            <a:endParaRPr lang="zh-CN" altLang="en-US" sz="1600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B7C42939-D5AA-4182-1EE3-AE264C9AC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095" y="2332108"/>
            <a:ext cx="3761012" cy="2320819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DF85A166-85D7-4B5C-52D9-5E631845F6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095" y="4680624"/>
            <a:ext cx="3761012" cy="829897"/>
          </a:xfrm>
          <a:prstGeom prst="rect">
            <a:avLst/>
          </a:prstGeom>
          <a:ln>
            <a:noFill/>
          </a:ln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EDC663A4-6873-D8EA-36CD-3466CFAC956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2650"/>
          <a:stretch/>
        </p:blipFill>
        <p:spPr>
          <a:xfrm>
            <a:off x="1203855" y="5627224"/>
            <a:ext cx="1173585" cy="216039"/>
          </a:xfrm>
          <a:prstGeom prst="rect">
            <a:avLst/>
          </a:prstGeom>
          <a:ln>
            <a:noFill/>
          </a:ln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9F7EC97B-85C6-D40C-4FD7-5A51734BE3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095" y="1943207"/>
            <a:ext cx="2016865" cy="370978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01D7B9E3-3081-2E9B-541F-7AE5A0A34F9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61291" t="2843"/>
          <a:stretch/>
        </p:blipFill>
        <p:spPr>
          <a:xfrm>
            <a:off x="2895600" y="5510521"/>
            <a:ext cx="790374" cy="364891"/>
          </a:xfrm>
          <a:prstGeom prst="rect">
            <a:avLst/>
          </a:prstGeom>
          <a:ln>
            <a:noFill/>
          </a:ln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F6CD119E-BA3B-76DD-590B-CD98AFF19D7C}"/>
              </a:ext>
            </a:extLst>
          </p:cNvPr>
          <p:cNvSpPr txBox="1"/>
          <p:nvPr/>
        </p:nvSpPr>
        <p:spPr>
          <a:xfrm>
            <a:off x="4947941" y="3468322"/>
            <a:ext cx="6574768" cy="255454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dirty="0"/>
              <a:t>for </a:t>
            </a:r>
            <a:r>
              <a:rPr lang="en-US" altLang="zh-CN" sz="1600" dirty="0" err="1"/>
              <a:t>iConstr</a:t>
            </a:r>
            <a:r>
              <a:rPr lang="en-US" altLang="zh-CN" sz="1600" dirty="0"/>
              <a:t>=1:size(Constr,1)</a:t>
            </a:r>
          </a:p>
          <a:p>
            <a:r>
              <a:rPr lang="en-US" altLang="zh-CN" sz="1600" dirty="0"/>
              <a:t>   for j=2:3</a:t>
            </a:r>
          </a:p>
          <a:p>
            <a:r>
              <a:rPr lang="en-US" altLang="zh-CN" sz="1600" dirty="0"/>
              <a:t>      if ~</a:t>
            </a:r>
            <a:r>
              <a:rPr lang="en-US" altLang="zh-CN" sz="1600" dirty="0" err="1"/>
              <a:t>isnan</a:t>
            </a:r>
            <a:r>
              <a:rPr lang="en-US" altLang="zh-CN" sz="1600" dirty="0"/>
              <a:t>(</a:t>
            </a:r>
            <a:r>
              <a:rPr lang="en-US" altLang="zh-CN" sz="1600" dirty="0" err="1"/>
              <a:t>Constr</a:t>
            </a:r>
            <a:r>
              <a:rPr lang="en-US" altLang="zh-CN" sz="1600" dirty="0"/>
              <a:t>(</a:t>
            </a:r>
            <a:r>
              <a:rPr lang="en-US" altLang="zh-CN" sz="1600" dirty="0" err="1"/>
              <a:t>iConstr,j</a:t>
            </a:r>
            <a:r>
              <a:rPr lang="en-US" altLang="zh-CN" sz="1600" dirty="0"/>
              <a:t>))</a:t>
            </a:r>
          </a:p>
          <a:p>
            <a:r>
              <a:rPr lang="en-US" altLang="zh-CN" sz="1600" dirty="0"/>
              <a:t>         K(2*</a:t>
            </a:r>
            <a:r>
              <a:rPr lang="en-US" altLang="zh-CN" sz="1600" dirty="0" err="1"/>
              <a:t>Constr</a:t>
            </a:r>
            <a:r>
              <a:rPr lang="en-US" altLang="zh-CN" sz="1600" dirty="0"/>
              <a:t>(iConstr,1 )+j-3,2*</a:t>
            </a:r>
            <a:r>
              <a:rPr lang="en-US" altLang="zh-CN" sz="1600" dirty="0" err="1"/>
              <a:t>Constr</a:t>
            </a:r>
            <a:r>
              <a:rPr lang="en-US" altLang="zh-CN" sz="1600" dirty="0"/>
              <a:t>(iConstr,1 )+j-3)=...</a:t>
            </a:r>
          </a:p>
          <a:p>
            <a:r>
              <a:rPr lang="en-US" altLang="zh-CN" sz="1600" dirty="0"/>
              <a:t>         </a:t>
            </a:r>
            <a:r>
              <a:rPr lang="en-US" altLang="zh-CN" sz="1600" dirty="0">
                <a:solidFill>
                  <a:srgbClr val="FF0000"/>
                </a:solidFill>
              </a:rPr>
              <a:t>1e12</a:t>
            </a:r>
            <a:r>
              <a:rPr lang="en-US" altLang="zh-CN" sz="1600" dirty="0"/>
              <a:t>*K(2*</a:t>
            </a:r>
            <a:r>
              <a:rPr lang="en-US" altLang="zh-CN" sz="1600" dirty="0" err="1"/>
              <a:t>Constr</a:t>
            </a:r>
            <a:r>
              <a:rPr lang="en-US" altLang="zh-CN" sz="1600" dirty="0"/>
              <a:t>(iConstr,1 )+j-3,2*</a:t>
            </a:r>
            <a:r>
              <a:rPr lang="en-US" altLang="zh-CN" sz="1600" dirty="0" err="1"/>
              <a:t>Constr</a:t>
            </a:r>
            <a:r>
              <a:rPr lang="en-US" altLang="zh-CN" sz="1600" dirty="0"/>
              <a:t>(iConstr,1 )+j-3);</a:t>
            </a:r>
          </a:p>
          <a:p>
            <a:r>
              <a:rPr lang="en-US" altLang="zh-CN" sz="1600" dirty="0"/>
              <a:t>         F(2*</a:t>
            </a:r>
            <a:r>
              <a:rPr lang="en-US" altLang="zh-CN" sz="1600" dirty="0" err="1"/>
              <a:t>Constr</a:t>
            </a:r>
            <a:r>
              <a:rPr lang="en-US" altLang="zh-CN" sz="1600" dirty="0"/>
              <a:t>(iConstr,1)+j-3)=</a:t>
            </a:r>
            <a:r>
              <a:rPr lang="en-US" altLang="zh-CN" sz="1600" dirty="0">
                <a:solidFill>
                  <a:srgbClr val="FF0000"/>
                </a:solidFill>
              </a:rPr>
              <a:t> 1e12* </a:t>
            </a:r>
            <a:r>
              <a:rPr lang="en-US" altLang="zh-CN" sz="1600" dirty="0" err="1">
                <a:solidFill>
                  <a:srgbClr val="FF0000"/>
                </a:solidFill>
              </a:rPr>
              <a:t>Constr</a:t>
            </a:r>
            <a:r>
              <a:rPr lang="en-US" altLang="zh-CN" sz="1600" dirty="0">
                <a:solidFill>
                  <a:srgbClr val="FF0000"/>
                </a:solidFill>
              </a:rPr>
              <a:t>(</a:t>
            </a:r>
            <a:r>
              <a:rPr lang="en-US" altLang="zh-CN" sz="1600" dirty="0" err="1">
                <a:solidFill>
                  <a:srgbClr val="FF0000"/>
                </a:solidFill>
              </a:rPr>
              <a:t>iConstr,j</a:t>
            </a:r>
            <a:r>
              <a:rPr lang="en-US" altLang="zh-CN" sz="1600" dirty="0">
                <a:solidFill>
                  <a:srgbClr val="FF0000"/>
                </a:solidFill>
              </a:rPr>
              <a:t>)*...</a:t>
            </a:r>
          </a:p>
          <a:p>
            <a:r>
              <a:rPr lang="en-US" altLang="zh-CN" sz="1600" dirty="0"/>
              <a:t>         </a:t>
            </a:r>
            <a:r>
              <a:rPr lang="en-US" altLang="zh-CN" sz="1600" dirty="0">
                <a:solidFill>
                  <a:srgbClr val="FF0000"/>
                </a:solidFill>
              </a:rPr>
              <a:t>K(2*</a:t>
            </a:r>
            <a:r>
              <a:rPr lang="en-US" altLang="zh-CN" sz="1600" dirty="0" err="1">
                <a:solidFill>
                  <a:srgbClr val="FF0000"/>
                </a:solidFill>
              </a:rPr>
              <a:t>Constr</a:t>
            </a:r>
            <a:r>
              <a:rPr lang="en-US" altLang="zh-CN" sz="1600" dirty="0">
                <a:solidFill>
                  <a:srgbClr val="FF0000"/>
                </a:solidFill>
              </a:rPr>
              <a:t>(iConstr,1 )+j-3,2*</a:t>
            </a:r>
            <a:r>
              <a:rPr lang="en-US" altLang="zh-CN" sz="1600" dirty="0" err="1">
                <a:solidFill>
                  <a:srgbClr val="FF0000"/>
                </a:solidFill>
              </a:rPr>
              <a:t>Constr</a:t>
            </a:r>
            <a:r>
              <a:rPr lang="en-US" altLang="zh-CN" sz="1600" dirty="0">
                <a:solidFill>
                  <a:srgbClr val="FF0000"/>
                </a:solidFill>
              </a:rPr>
              <a:t>(iConstr,1)+j-3)</a:t>
            </a:r>
            <a:r>
              <a:rPr lang="en-US" altLang="zh-CN" sz="1600" dirty="0"/>
              <a:t>;</a:t>
            </a:r>
          </a:p>
          <a:p>
            <a:r>
              <a:rPr lang="en-US" altLang="zh-CN" sz="1600" dirty="0"/>
              <a:t>      end</a:t>
            </a:r>
          </a:p>
          <a:p>
            <a:r>
              <a:rPr lang="en-US" altLang="zh-CN" sz="1600" dirty="0"/>
              <a:t>   end</a:t>
            </a:r>
          </a:p>
          <a:p>
            <a:r>
              <a:rPr lang="en-US" altLang="zh-CN" sz="1600" dirty="0"/>
              <a:t>end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9D33DD5-BC7F-E379-879A-4B5BD9104D34}"/>
              </a:ext>
            </a:extLst>
          </p:cNvPr>
          <p:cNvSpPr txBox="1"/>
          <p:nvPr/>
        </p:nvSpPr>
        <p:spPr>
          <a:xfrm>
            <a:off x="2936240" y="1976198"/>
            <a:ext cx="1930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零边界</a:t>
            </a:r>
            <a:r>
              <a:rPr lang="en-US" altLang="zh-CN" dirty="0">
                <a:solidFill>
                  <a:srgbClr val="FF0000"/>
                </a:solidFill>
              </a:rPr>
              <a:t>/</a:t>
            </a:r>
            <a:r>
              <a:rPr lang="zh-CN" altLang="en-US" dirty="0">
                <a:solidFill>
                  <a:srgbClr val="FF0000"/>
                </a:solidFill>
              </a:rPr>
              <a:t>非零边界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DC4DFE3-87FD-F08A-CE80-9F2A731592EA}"/>
              </a:ext>
            </a:extLst>
          </p:cNvPr>
          <p:cNvSpPr txBox="1"/>
          <p:nvPr/>
        </p:nvSpPr>
        <p:spPr>
          <a:xfrm>
            <a:off x="909215" y="5537365"/>
            <a:ext cx="3266545" cy="369332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89489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1EF24019-CE64-BA2B-B408-A107FA293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55" y="887196"/>
            <a:ext cx="11790785" cy="560474"/>
          </a:xfrm>
        </p:spPr>
        <p:txBody>
          <a:bodyPr>
            <a:normAutofit fontScale="90000"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平面桁架</a:t>
            </a: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与</a:t>
            </a:r>
            <a:r>
              <a:rPr lang="zh-CN" altLang="en-US" sz="4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空间桁架</a:t>
            </a: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有限元代码异同</a:t>
            </a:r>
            <a:endParaRPr lang="zh-CN" altLang="en-US" sz="4000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1C31C59-6C9F-425B-522A-4F4056D6D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7040" y="1556614"/>
            <a:ext cx="2716616" cy="4730331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AEB6BAC8-34BD-75E2-A102-372F697E6C72}"/>
              </a:ext>
            </a:extLst>
          </p:cNvPr>
          <p:cNvSpPr txBox="1"/>
          <p:nvPr/>
        </p:nvSpPr>
        <p:spPr>
          <a:xfrm>
            <a:off x="4761572" y="1770835"/>
            <a:ext cx="4427584" cy="138499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 dirty="0"/>
              <a:t>%</a:t>
            </a:r>
            <a:r>
              <a:rPr lang="zh-CN" altLang="en-US" sz="1400" dirty="0"/>
              <a:t>局部坐标与全局坐标的转换函数</a:t>
            </a:r>
          </a:p>
          <a:p>
            <a:r>
              <a:rPr lang="en-US" altLang="zh-CN" sz="1400" dirty="0"/>
              <a:t>function [R]=</a:t>
            </a:r>
            <a:r>
              <a:rPr lang="en-US" altLang="zh-CN" sz="1400" dirty="0" err="1"/>
              <a:t>CoordTransform</a:t>
            </a:r>
            <a:r>
              <a:rPr lang="en-US" altLang="zh-CN" sz="1400" dirty="0"/>
              <a:t>(</a:t>
            </a:r>
            <a:r>
              <a:rPr lang="en-US" altLang="zh-CN" sz="1400" dirty="0" err="1"/>
              <a:t>x,y,z,BarLength</a:t>
            </a:r>
            <a:r>
              <a:rPr lang="en-US" altLang="zh-CN" sz="1400" dirty="0"/>
              <a:t>)</a:t>
            </a:r>
          </a:p>
          <a:p>
            <a:r>
              <a:rPr lang="en-US" altLang="zh-CN" sz="1400" dirty="0"/>
              <a:t>   l=(x(2)-x(1))/</a:t>
            </a:r>
            <a:r>
              <a:rPr lang="en-US" altLang="zh-CN" sz="1400" dirty="0" err="1"/>
              <a:t>BarLength</a:t>
            </a:r>
            <a:r>
              <a:rPr lang="en-US" altLang="zh-CN" sz="1400" dirty="0"/>
              <a:t>; m=(y(2)-y(1))/</a:t>
            </a:r>
            <a:r>
              <a:rPr lang="en-US" altLang="zh-CN" sz="1400" dirty="0" err="1"/>
              <a:t>BarLength;n</a:t>
            </a:r>
            <a:r>
              <a:rPr lang="en-US" altLang="zh-CN" sz="1400" dirty="0"/>
              <a:t>=(z(2)-z(1))/</a:t>
            </a:r>
            <a:r>
              <a:rPr lang="en-US" altLang="zh-CN" sz="1400" dirty="0" err="1"/>
              <a:t>BarLength</a:t>
            </a:r>
            <a:r>
              <a:rPr lang="en-US" altLang="zh-CN" sz="1400" dirty="0"/>
              <a:t>;</a:t>
            </a:r>
          </a:p>
          <a:p>
            <a:r>
              <a:rPr lang="en-US" altLang="zh-CN" sz="1400" dirty="0"/>
              <a:t>    R=[l m n 0 0 0;0 0 0 l m n];</a:t>
            </a:r>
          </a:p>
          <a:p>
            <a:r>
              <a:rPr lang="en-US" altLang="zh-CN" sz="1400" dirty="0"/>
              <a:t>end</a:t>
            </a:r>
            <a:endParaRPr lang="zh-CN" altLang="en-US" sz="14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3114D8B-7C1A-0047-51DF-D4107B149A25}"/>
              </a:ext>
            </a:extLst>
          </p:cNvPr>
          <p:cNvSpPr txBox="1"/>
          <p:nvPr/>
        </p:nvSpPr>
        <p:spPr>
          <a:xfrm>
            <a:off x="602032" y="1763840"/>
            <a:ext cx="4011657" cy="138499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 dirty="0"/>
              <a:t>%</a:t>
            </a:r>
            <a:r>
              <a:rPr lang="zh-CN" altLang="en-US" sz="1400" dirty="0"/>
              <a:t>局部坐标与全局坐标的转换函数</a:t>
            </a:r>
          </a:p>
          <a:p>
            <a:r>
              <a:rPr lang="en-US" altLang="zh-CN" sz="1400" dirty="0"/>
              <a:t>function [R]=</a:t>
            </a:r>
            <a:r>
              <a:rPr lang="en-US" altLang="zh-CN" sz="1400" dirty="0" err="1"/>
              <a:t>CoordTransform</a:t>
            </a:r>
            <a:r>
              <a:rPr lang="en-US" altLang="zh-CN" sz="1400" dirty="0"/>
              <a:t>(</a:t>
            </a:r>
            <a:r>
              <a:rPr lang="en-US" altLang="zh-CN" sz="1400" dirty="0" err="1"/>
              <a:t>x,y,BarLength</a:t>
            </a:r>
            <a:r>
              <a:rPr lang="en-US" altLang="zh-CN" sz="1400" dirty="0"/>
              <a:t>)</a:t>
            </a:r>
          </a:p>
          <a:p>
            <a:r>
              <a:rPr lang="en-US" altLang="zh-CN" sz="1400" dirty="0"/>
              <a:t>   l=(x(2)-x(1))/</a:t>
            </a:r>
            <a:r>
              <a:rPr lang="en-US" altLang="zh-CN" sz="1400" dirty="0" err="1"/>
              <a:t>BarLength</a:t>
            </a:r>
            <a:r>
              <a:rPr lang="en-US" altLang="zh-CN" sz="1400" dirty="0"/>
              <a:t>; m=(y(2)-y(1))/</a:t>
            </a:r>
            <a:r>
              <a:rPr lang="en-US" altLang="zh-CN" sz="1400" dirty="0" err="1"/>
              <a:t>BarLength</a:t>
            </a:r>
            <a:r>
              <a:rPr lang="en-US" altLang="zh-CN" sz="1400" dirty="0"/>
              <a:t>;</a:t>
            </a:r>
          </a:p>
          <a:p>
            <a:r>
              <a:rPr lang="en-US" altLang="zh-CN" sz="1400" dirty="0"/>
              <a:t>R=[l m 0 0;0 0 l m];</a:t>
            </a:r>
          </a:p>
          <a:p>
            <a:r>
              <a:rPr lang="en-US" altLang="zh-CN" sz="1400" dirty="0"/>
              <a:t>end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AC33029-2B84-66F9-3F96-AF3389EC9318}"/>
              </a:ext>
            </a:extLst>
          </p:cNvPr>
          <p:cNvSpPr txBox="1"/>
          <p:nvPr/>
        </p:nvSpPr>
        <p:spPr>
          <a:xfrm>
            <a:off x="585035" y="3193806"/>
            <a:ext cx="5904528" cy="138499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pt-BR" altLang="zh-CN" sz="1400" dirty="0"/>
              <a:t>    %2</a:t>
            </a:r>
            <a:r>
              <a:rPr lang="en-US" altLang="zh-CN" sz="1400" dirty="0"/>
              <a:t>D/3D</a:t>
            </a:r>
            <a:r>
              <a:rPr lang="zh-CN" altLang="en-US" sz="1400" dirty="0"/>
              <a:t>索引的区别</a:t>
            </a:r>
            <a:endParaRPr lang="en-US" altLang="zh-CN" sz="1400" dirty="0"/>
          </a:p>
          <a:p>
            <a:r>
              <a:rPr lang="en-US" altLang="zh-CN" sz="1400" dirty="0"/>
              <a:t>    %</a:t>
            </a:r>
            <a:r>
              <a:rPr lang="zh-CN" altLang="en-US" sz="1400" dirty="0"/>
              <a:t>整体刚度矩阵组装</a:t>
            </a:r>
            <a:endParaRPr lang="pt-BR" altLang="zh-CN" sz="1400" dirty="0"/>
          </a:p>
          <a:p>
            <a:r>
              <a:rPr lang="pt-BR" altLang="zh-CN" sz="1400" dirty="0"/>
              <a:t>    K(3*n1-2:3*n1,3*n1-2:3*n1)=K(3*n1-2:3*n1,3*n1-2:3*n1)+ke(1:3,1:3);</a:t>
            </a:r>
          </a:p>
          <a:p>
            <a:r>
              <a:rPr lang="pt-BR" altLang="zh-CN" sz="1400" dirty="0"/>
              <a:t>    K(3*n1-2:3*n1,3*n2-2:3*n2)=K(3*n1-2:3*n1,3*n2-2:3*n2)+ke(1:3,4:6);</a:t>
            </a:r>
          </a:p>
          <a:p>
            <a:r>
              <a:rPr lang="pt-BR" altLang="zh-CN" sz="1400" dirty="0"/>
              <a:t>    K(3*n2-2:3*n2,3*n1-2:3*n1)=K(3*n2-2:3*n2,3*n1-2:3*n1)+ke(4:6,1:3);</a:t>
            </a:r>
          </a:p>
          <a:p>
            <a:r>
              <a:rPr lang="pt-BR" altLang="zh-CN" sz="1400" dirty="0"/>
              <a:t>    K(3*n2-2:3*n2,3*n2-2:3*n2)=K(3*n2-2:3*n2,3*n2-2:3*n2)+ke(4:6,4:6);</a:t>
            </a:r>
            <a:endParaRPr lang="zh-CN" altLang="en-US" sz="1400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331FF20-136C-750F-38BE-870323342530}"/>
              </a:ext>
            </a:extLst>
          </p:cNvPr>
          <p:cNvSpPr txBox="1"/>
          <p:nvPr/>
        </p:nvSpPr>
        <p:spPr>
          <a:xfrm>
            <a:off x="602031" y="4640356"/>
            <a:ext cx="5887531" cy="203132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 dirty="0"/>
              <a:t>%</a:t>
            </a:r>
            <a:r>
              <a:rPr lang="zh-CN" altLang="en-US" sz="1400" dirty="0"/>
              <a:t>施加约束</a:t>
            </a:r>
            <a:r>
              <a:rPr lang="en-US" altLang="zh-CN" sz="1400" dirty="0"/>
              <a:t>--</a:t>
            </a:r>
            <a:r>
              <a:rPr lang="zh-CN" altLang="en-US" sz="1400" dirty="0"/>
              <a:t>乘大数法</a:t>
            </a:r>
          </a:p>
          <a:p>
            <a:r>
              <a:rPr lang="en-US" altLang="zh-CN" sz="1400" dirty="0"/>
              <a:t>for </a:t>
            </a:r>
            <a:r>
              <a:rPr lang="en-US" altLang="zh-CN" sz="1400" dirty="0" err="1"/>
              <a:t>iConstr</a:t>
            </a:r>
            <a:r>
              <a:rPr lang="en-US" altLang="zh-CN" sz="1400" dirty="0"/>
              <a:t>=1:size(Constr,1)</a:t>
            </a:r>
          </a:p>
          <a:p>
            <a:r>
              <a:rPr lang="en-US" altLang="zh-CN" sz="1400" dirty="0"/>
              <a:t>   for j=2:4</a:t>
            </a:r>
          </a:p>
          <a:p>
            <a:r>
              <a:rPr lang="en-US" altLang="zh-CN" sz="1400" dirty="0"/>
              <a:t>      if ~</a:t>
            </a:r>
            <a:r>
              <a:rPr lang="en-US" altLang="zh-CN" sz="1400" dirty="0" err="1"/>
              <a:t>isnan</a:t>
            </a:r>
            <a:r>
              <a:rPr lang="en-US" altLang="zh-CN" sz="1400" dirty="0"/>
              <a:t>(</a:t>
            </a:r>
            <a:r>
              <a:rPr lang="en-US" altLang="zh-CN" sz="1400" dirty="0" err="1"/>
              <a:t>Constr</a:t>
            </a:r>
            <a:r>
              <a:rPr lang="en-US" altLang="zh-CN" sz="1400" dirty="0"/>
              <a:t>(</a:t>
            </a:r>
            <a:r>
              <a:rPr lang="en-US" altLang="zh-CN" sz="1400" dirty="0" err="1"/>
              <a:t>iConstr,j</a:t>
            </a:r>
            <a:r>
              <a:rPr lang="en-US" altLang="zh-CN" sz="1400" dirty="0"/>
              <a:t>))</a:t>
            </a:r>
          </a:p>
          <a:p>
            <a:r>
              <a:rPr lang="en-US" altLang="zh-CN" sz="1400" dirty="0"/>
              <a:t>         K(3*</a:t>
            </a:r>
            <a:r>
              <a:rPr lang="en-US" altLang="zh-CN" sz="1400" dirty="0" err="1"/>
              <a:t>Constr</a:t>
            </a:r>
            <a:r>
              <a:rPr lang="en-US" altLang="zh-CN" sz="1400" dirty="0"/>
              <a:t>(iConstr,1 )+j-4,3*</a:t>
            </a:r>
            <a:r>
              <a:rPr lang="en-US" altLang="zh-CN" sz="1400" dirty="0" err="1"/>
              <a:t>Constr</a:t>
            </a:r>
            <a:r>
              <a:rPr lang="en-US" altLang="zh-CN" sz="1400" dirty="0"/>
              <a:t>(iConstr,1)+j-4)=...</a:t>
            </a:r>
          </a:p>
          <a:p>
            <a:r>
              <a:rPr lang="en-US" altLang="zh-CN" sz="1400" dirty="0"/>
              <a:t>         1e12*K(3*</a:t>
            </a:r>
            <a:r>
              <a:rPr lang="en-US" altLang="zh-CN" sz="1400" dirty="0" err="1"/>
              <a:t>Constr</a:t>
            </a:r>
            <a:r>
              <a:rPr lang="en-US" altLang="zh-CN" sz="1400" dirty="0"/>
              <a:t>(iConstr,1 )+j-4,3*</a:t>
            </a:r>
            <a:r>
              <a:rPr lang="en-US" altLang="zh-CN" sz="1400" dirty="0" err="1"/>
              <a:t>Constr</a:t>
            </a:r>
            <a:r>
              <a:rPr lang="en-US" altLang="zh-CN" sz="1400" dirty="0"/>
              <a:t>(iConstr,1)+j-4);</a:t>
            </a:r>
          </a:p>
          <a:p>
            <a:r>
              <a:rPr lang="en-US" altLang="zh-CN" sz="1400" dirty="0"/>
              <a:t>         F(3*</a:t>
            </a:r>
            <a:r>
              <a:rPr lang="en-US" altLang="zh-CN" sz="1400" dirty="0" err="1"/>
              <a:t>Constr</a:t>
            </a:r>
            <a:r>
              <a:rPr lang="en-US" altLang="zh-CN" sz="1400" dirty="0"/>
              <a:t>(iConstr,1)+j-4)=1e12*</a:t>
            </a:r>
            <a:r>
              <a:rPr lang="en-US" altLang="zh-CN" sz="1400" dirty="0" err="1"/>
              <a:t>Constr</a:t>
            </a:r>
            <a:r>
              <a:rPr lang="en-US" altLang="zh-CN" sz="1400" dirty="0"/>
              <a:t>(</a:t>
            </a:r>
            <a:r>
              <a:rPr lang="en-US" altLang="zh-CN" sz="1400" dirty="0" err="1"/>
              <a:t>iConstr,j</a:t>
            </a:r>
            <a:r>
              <a:rPr lang="en-US" altLang="zh-CN" sz="1400" dirty="0"/>
              <a:t>)*...</a:t>
            </a:r>
          </a:p>
          <a:p>
            <a:r>
              <a:rPr lang="en-US" altLang="zh-CN" sz="1400" dirty="0"/>
              <a:t>         K(3*</a:t>
            </a:r>
            <a:r>
              <a:rPr lang="en-US" altLang="zh-CN" sz="1400" dirty="0" err="1"/>
              <a:t>Constr</a:t>
            </a:r>
            <a:r>
              <a:rPr lang="en-US" altLang="zh-CN" sz="1400" dirty="0"/>
              <a:t>(iConstr,1 )+j-4,3*</a:t>
            </a:r>
            <a:r>
              <a:rPr lang="en-US" altLang="zh-CN" sz="1400" dirty="0" err="1"/>
              <a:t>Constr</a:t>
            </a:r>
            <a:r>
              <a:rPr lang="en-US" altLang="zh-CN" sz="1400" dirty="0"/>
              <a:t>(iConstr,1)+j-4);</a:t>
            </a:r>
          </a:p>
          <a:p>
            <a:r>
              <a:rPr lang="en-US" altLang="zh-CN" sz="1400" dirty="0"/>
              <a:t>      ……</a:t>
            </a:r>
            <a:endParaRPr lang="zh-CN" altLang="en-US" sz="1400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029AC44-0184-5284-8050-0B6623C38C81}"/>
              </a:ext>
            </a:extLst>
          </p:cNvPr>
          <p:cNvSpPr txBox="1"/>
          <p:nvPr/>
        </p:nvSpPr>
        <p:spPr>
          <a:xfrm>
            <a:off x="6637447" y="3193806"/>
            <a:ext cx="2520864" cy="2462213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 dirty="0"/>
              <a:t>%</a:t>
            </a:r>
            <a:r>
              <a:rPr lang="zh-CN" altLang="en-US" sz="1400" dirty="0"/>
              <a:t>绘制杆件</a:t>
            </a:r>
            <a:r>
              <a:rPr lang="en-US" altLang="zh-CN" sz="1400" dirty="0"/>
              <a:t>/</a:t>
            </a:r>
            <a:r>
              <a:rPr lang="zh-CN" altLang="en-US" sz="1400" dirty="0"/>
              <a:t>结果后处理</a:t>
            </a:r>
          </a:p>
          <a:p>
            <a:r>
              <a:rPr lang="en-US" altLang="zh-CN" sz="1400" dirty="0"/>
              <a:t>for </a:t>
            </a:r>
            <a:r>
              <a:rPr lang="en-US" altLang="zh-CN" sz="1400" dirty="0" err="1"/>
              <a:t>i</a:t>
            </a:r>
            <a:r>
              <a:rPr lang="en-US" altLang="zh-CN" sz="1400" dirty="0"/>
              <a:t>=1:length(</a:t>
            </a:r>
            <a:r>
              <a:rPr lang="en-US" altLang="zh-CN" sz="1400" dirty="0" err="1"/>
              <a:t>ele</a:t>
            </a:r>
            <a:r>
              <a:rPr lang="en-US" altLang="zh-CN" sz="1400" dirty="0"/>
              <a:t>(:,1))</a:t>
            </a:r>
          </a:p>
          <a:p>
            <a:r>
              <a:rPr lang="en-US" altLang="zh-CN" sz="1400" dirty="0"/>
              <a:t>   </a:t>
            </a:r>
            <a:r>
              <a:rPr lang="en-US" altLang="zh-CN" sz="1400" dirty="0">
                <a:solidFill>
                  <a:srgbClr val="FF0000"/>
                </a:solidFill>
              </a:rPr>
              <a:t>plot3</a:t>
            </a:r>
            <a:r>
              <a:rPr lang="en-US" altLang="zh-CN" sz="1400" dirty="0"/>
              <a:t>([x(</a:t>
            </a:r>
            <a:r>
              <a:rPr lang="en-US" altLang="zh-CN" sz="1400" dirty="0" err="1"/>
              <a:t>ele</a:t>
            </a:r>
            <a:r>
              <a:rPr lang="en-US" altLang="zh-CN" sz="1400" dirty="0"/>
              <a:t>(i,2)),x(</a:t>
            </a:r>
            <a:r>
              <a:rPr lang="en-US" altLang="zh-CN" sz="1400" dirty="0" err="1"/>
              <a:t>ele</a:t>
            </a:r>
            <a:r>
              <a:rPr lang="en-US" altLang="zh-CN" sz="1400" dirty="0"/>
              <a:t>(i,3))],[y(</a:t>
            </a:r>
            <a:r>
              <a:rPr lang="en-US" altLang="zh-CN" sz="1400" dirty="0" err="1"/>
              <a:t>ele</a:t>
            </a:r>
            <a:r>
              <a:rPr lang="en-US" altLang="zh-CN" sz="1400" dirty="0"/>
              <a:t>(i,2)),y(</a:t>
            </a:r>
            <a:r>
              <a:rPr lang="en-US" altLang="zh-CN" sz="1400" dirty="0" err="1"/>
              <a:t>ele</a:t>
            </a:r>
            <a:r>
              <a:rPr lang="en-US" altLang="zh-CN" sz="1400" dirty="0"/>
              <a:t>(i,3))],[z(</a:t>
            </a:r>
            <a:r>
              <a:rPr lang="en-US" altLang="zh-CN" sz="1400" dirty="0" err="1"/>
              <a:t>ele</a:t>
            </a:r>
            <a:r>
              <a:rPr lang="en-US" altLang="zh-CN" sz="1400" dirty="0"/>
              <a:t>(i,2)),z(</a:t>
            </a:r>
            <a:r>
              <a:rPr lang="en-US" altLang="zh-CN" sz="1400" dirty="0" err="1"/>
              <a:t>ele</a:t>
            </a:r>
            <a:r>
              <a:rPr lang="en-US" altLang="zh-CN" sz="1400" dirty="0"/>
              <a:t>(i,3))],...</a:t>
            </a:r>
          </a:p>
          <a:p>
            <a:r>
              <a:rPr lang="en-US" altLang="zh-CN" sz="1400" dirty="0"/>
              <a:t>   </a:t>
            </a:r>
            <a:r>
              <a:rPr lang="en-US" altLang="zh-CN" sz="1400" dirty="0" err="1"/>
              <a:t>LineStyle</a:t>
            </a:r>
            <a:r>
              <a:rPr lang="en-US" altLang="zh-CN" sz="1400" dirty="0"/>
              <a:t>,'</a:t>
            </a:r>
            <a:r>
              <a:rPr lang="en-US" altLang="zh-CN" sz="1400" dirty="0" err="1"/>
              <a:t>LineWidth</a:t>
            </a:r>
            <a:r>
              <a:rPr lang="en-US" altLang="zh-CN" sz="1400" dirty="0"/>
              <a:t>',</a:t>
            </a:r>
            <a:r>
              <a:rPr lang="en-US" altLang="zh-CN" sz="1400" dirty="0" err="1"/>
              <a:t>LineWidth</a:t>
            </a:r>
            <a:r>
              <a:rPr lang="en-US" altLang="zh-CN" sz="1400" dirty="0"/>
              <a:t>*</a:t>
            </a:r>
            <a:r>
              <a:rPr lang="en-US" altLang="zh-CN" sz="1400" dirty="0" err="1"/>
              <a:t>ele</a:t>
            </a:r>
            <a:r>
              <a:rPr lang="en-US" altLang="zh-CN" sz="1400" dirty="0"/>
              <a:t>(i,4)/max(</a:t>
            </a:r>
            <a:r>
              <a:rPr lang="en-US" altLang="zh-CN" sz="1400" dirty="0" err="1"/>
              <a:t>ele</a:t>
            </a:r>
            <a:r>
              <a:rPr lang="en-US" altLang="zh-CN" sz="1400" dirty="0"/>
              <a:t>(:,4)));</a:t>
            </a:r>
          </a:p>
          <a:p>
            <a:r>
              <a:rPr lang="en-US" altLang="zh-CN" sz="1400" dirty="0"/>
              <a:t>   hold on</a:t>
            </a:r>
          </a:p>
          <a:p>
            <a:r>
              <a:rPr lang="en-US" altLang="zh-CN" sz="1400" dirty="0"/>
              <a:t>end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037377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950</Words>
  <Application>Microsoft Office PowerPoint</Application>
  <PresentationFormat>宽屏</PresentationFormat>
  <Paragraphs>75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等线</vt:lpstr>
      <vt:lpstr>等线 Light</vt:lpstr>
      <vt:lpstr>黑体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单元刚度矩阵 BarElementKe()</vt:lpstr>
      <vt:lpstr>整体刚度矩阵+边界条件施加（乘大数法）</vt:lpstr>
      <vt:lpstr>平面桁架与空间桁架有限元代码异同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Chao Pian</dc:creator>
  <cp:lastModifiedBy>Chao Pian</cp:lastModifiedBy>
  <cp:revision>1</cp:revision>
  <dcterms:created xsi:type="dcterms:W3CDTF">2024-02-25T07:13:23Z</dcterms:created>
  <dcterms:modified xsi:type="dcterms:W3CDTF">2024-02-25T07:13:56Z</dcterms:modified>
</cp:coreProperties>
</file>