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4" r:id="rId1"/>
  </p:sldMasterIdLst>
  <p:notesMasterIdLst>
    <p:notesMasterId r:id="rId11"/>
  </p:notesMasterIdLst>
  <p:sldIdLst>
    <p:sldId id="407" r:id="rId2"/>
    <p:sldId id="376" r:id="rId3"/>
    <p:sldId id="415" r:id="rId4"/>
    <p:sldId id="420" r:id="rId5"/>
    <p:sldId id="416" r:id="rId6"/>
    <p:sldId id="418" r:id="rId7"/>
    <p:sldId id="419" r:id="rId8"/>
    <p:sldId id="343" r:id="rId9"/>
    <p:sldId id="314" r:id="rId10"/>
  </p:sldIdLst>
  <p:sldSz cx="12192000" cy="6858000"/>
  <p:notesSz cx="6858000" cy="9144000"/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78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4593FA9-C78C-4ACB-8769-A47579D39FE2}" v="70" dt="2023-05-07T15:08:32.7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85864" autoAdjust="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>
        <p:guide orient="horz" pos="2159"/>
        <p:guide pos="378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2023/10/14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23382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92884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en-US" altLang="zh-CN" dirty="0"/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fld id="{0B008F2D-0FA5-40A2-98E9-A184F994662C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/>
            <a:endParaRPr lang="zh-CN" altLang="en-US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fld id="{B6BDE0A8-F455-4E99-BC18-C555B1BC89DF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二级</a:t>
            </a:r>
          </a:p>
          <a:p>
            <a:pPr lvl="2" fontAlgn="base"/>
            <a:r>
              <a:rPr lang="zh-CN" altLang="en-US" strike="noStrike" noProof="1"/>
              <a:t>三级</a:t>
            </a:r>
          </a:p>
          <a:p>
            <a:pPr lvl="3" fontAlgn="base"/>
            <a:r>
              <a:rPr lang="zh-CN" altLang="en-US" strike="noStrike" noProof="1"/>
              <a:t>四级</a:t>
            </a:r>
          </a:p>
          <a:p>
            <a:pPr lvl="4" fontAlgn="base"/>
            <a:r>
              <a:rPr lang="zh-CN" altLang="en-US" strike="noStrike" noProof="1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en-US" altLang="zh-CN" strike="noStrike" noProof="1" smtClean="0">
                <a:latin typeface="Verdana" panose="020B060403050404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strike="noStrike" noProof="1"/>
          </a:p>
        </p:txBody>
      </p:sp>
    </p:spTree>
    <p:extLst>
      <p:ext uri="{BB962C8B-B14F-4D97-AF65-F5344CB8AC3E}">
        <p14:creationId xmlns:p14="http://schemas.microsoft.com/office/powerpoint/2010/main" val="162446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45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70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en-US" altLang="zh-CN" strike="noStrike" noProof="1" smtClean="0">
                <a:latin typeface="Verdana" panose="020B060403050404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strike="noStrike" noProof="1"/>
          </a:p>
        </p:txBody>
      </p:sp>
    </p:spTree>
    <p:extLst>
      <p:ext uri="{BB962C8B-B14F-4D97-AF65-F5344CB8AC3E}">
        <p14:creationId xmlns:p14="http://schemas.microsoft.com/office/powerpoint/2010/main" val="770356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755651" y="1752600"/>
            <a:ext cx="5227320" cy="4267200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二级</a:t>
            </a:r>
          </a:p>
          <a:p>
            <a:pPr lvl="2" fontAlgn="base"/>
            <a:r>
              <a:rPr lang="zh-CN" altLang="en-US" strike="noStrike" noProof="1"/>
              <a:t>三级</a:t>
            </a:r>
          </a:p>
          <a:p>
            <a:pPr lvl="3" fontAlgn="base"/>
            <a:r>
              <a:rPr lang="zh-CN" altLang="en-US" strike="noStrike" noProof="1"/>
              <a:t>四级</a:t>
            </a:r>
          </a:p>
          <a:p>
            <a:pPr lvl="4" fontAlgn="base"/>
            <a:r>
              <a:rPr lang="zh-CN" altLang="en-US" strike="noStrike" noProof="1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6331" y="1752600"/>
            <a:ext cx="5227320" cy="4267200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二级</a:t>
            </a:r>
          </a:p>
          <a:p>
            <a:pPr lvl="2" fontAlgn="base"/>
            <a:r>
              <a:rPr lang="zh-CN" altLang="en-US" strike="noStrike" noProof="1"/>
              <a:t>三级</a:t>
            </a:r>
          </a:p>
          <a:p>
            <a:pPr lvl="3" fontAlgn="base"/>
            <a:r>
              <a:rPr lang="zh-CN" altLang="en-US" strike="noStrike" noProof="1"/>
              <a:t>四级</a:t>
            </a:r>
          </a:p>
          <a:p>
            <a:pPr lvl="4" fontAlgn="base"/>
            <a:r>
              <a:rPr lang="zh-CN" altLang="en-US" strike="noStrike" noProof="1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en-US" altLang="zh-CN" strike="noStrike" noProof="1" smtClean="0">
                <a:latin typeface="Verdana" panose="020B060403050404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strike="noStrike" noProof="1"/>
          </a:p>
        </p:txBody>
      </p:sp>
    </p:spTree>
    <p:extLst>
      <p:ext uri="{BB962C8B-B14F-4D97-AF65-F5344CB8AC3E}">
        <p14:creationId xmlns:p14="http://schemas.microsoft.com/office/powerpoint/2010/main" val="3956569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9" y="1778438"/>
            <a:ext cx="4873575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9" y="2665379"/>
            <a:ext cx="4873575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二级</a:t>
            </a:r>
          </a:p>
          <a:p>
            <a:pPr lvl="2" fontAlgn="base"/>
            <a:r>
              <a:rPr lang="zh-CN" altLang="en-US" strike="noStrike" noProof="1"/>
              <a:t>三级</a:t>
            </a:r>
          </a:p>
          <a:p>
            <a:pPr lvl="3" fontAlgn="base"/>
            <a:r>
              <a:rPr lang="zh-CN" altLang="en-US" strike="noStrike" noProof="1"/>
              <a:t>四级</a:t>
            </a:r>
          </a:p>
          <a:p>
            <a:pPr lvl="4" fontAlgn="base"/>
            <a:r>
              <a:rPr lang="zh-CN" altLang="en-US" strike="noStrike" noProof="1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9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9" y="2665379"/>
            <a:ext cx="4897576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二级</a:t>
            </a:r>
          </a:p>
          <a:p>
            <a:pPr lvl="2" fontAlgn="base"/>
            <a:r>
              <a:rPr lang="zh-CN" altLang="en-US" strike="noStrike" noProof="1"/>
              <a:t>三级</a:t>
            </a:r>
          </a:p>
          <a:p>
            <a:pPr lvl="3" fontAlgn="base"/>
            <a:r>
              <a:rPr lang="zh-CN" altLang="en-US" strike="noStrike" noProof="1"/>
              <a:t>四级</a:t>
            </a:r>
          </a:p>
          <a:p>
            <a:pPr lvl="4" fontAlgn="base"/>
            <a:r>
              <a:rPr lang="zh-CN" altLang="en-US" strike="noStrike" noProof="1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en-US" altLang="zh-CN" strike="noStrike" noProof="1" smtClean="0">
                <a:latin typeface="Verdana" panose="020B060403050404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strike="noStrike" noProof="1"/>
          </a:p>
        </p:txBody>
      </p:sp>
    </p:spTree>
    <p:extLst>
      <p:ext uri="{BB962C8B-B14F-4D97-AF65-F5344CB8AC3E}">
        <p14:creationId xmlns:p14="http://schemas.microsoft.com/office/powerpoint/2010/main" val="2770554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en-US" altLang="zh-CN" strike="noStrike" noProof="1" smtClean="0">
                <a:latin typeface="Verdana" panose="020B060403050404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strike="noStrike" noProof="1"/>
          </a:p>
        </p:txBody>
      </p:sp>
    </p:spTree>
    <p:extLst>
      <p:ext uri="{BB962C8B-B14F-4D97-AF65-F5344CB8AC3E}">
        <p14:creationId xmlns:p14="http://schemas.microsoft.com/office/powerpoint/2010/main" val="1507558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en-US" altLang="zh-CN" strike="noStrike" noProof="1" smtClean="0">
                <a:latin typeface="Verdana" panose="020B060403050404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strike="noStrike" noProof="1"/>
          </a:p>
        </p:txBody>
      </p:sp>
    </p:spTree>
    <p:extLst>
      <p:ext uri="{BB962C8B-B14F-4D97-AF65-F5344CB8AC3E}">
        <p14:creationId xmlns:p14="http://schemas.microsoft.com/office/powerpoint/2010/main" val="626894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32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二级</a:t>
            </a:r>
          </a:p>
          <a:p>
            <a:pPr lvl="2" fontAlgn="base"/>
            <a:r>
              <a:rPr lang="zh-CN" altLang="en-US" strike="noStrike" noProof="1"/>
              <a:t>三级</a:t>
            </a:r>
          </a:p>
          <a:p>
            <a:pPr lvl="3" fontAlgn="base"/>
            <a:r>
              <a:rPr lang="zh-CN" altLang="en-US" strike="noStrike" noProof="1"/>
              <a:t>四级</a:t>
            </a:r>
          </a:p>
          <a:p>
            <a:pPr lvl="4" fontAlgn="base"/>
            <a:r>
              <a:rPr lang="zh-CN" altLang="en-US" strike="noStrike" noProof="1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en-US" altLang="zh-CN" strike="noStrike" noProof="1" smtClean="0">
                <a:latin typeface="Verdana" panose="020B060403050404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strike="noStrike" noProof="1"/>
          </a:p>
        </p:txBody>
      </p:sp>
    </p:spTree>
    <p:extLst>
      <p:ext uri="{BB962C8B-B14F-4D97-AF65-F5344CB8AC3E}">
        <p14:creationId xmlns:p14="http://schemas.microsoft.com/office/powerpoint/2010/main" val="2457638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r>
              <a:rPr lang="zh-CN" altLang="en-US" strike="noStrike" noProof="1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en-US" altLang="zh-CN" strike="noStrike" noProof="1" smtClean="0">
                <a:latin typeface="Verdana" panose="020B060403050404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strike="noStrike" noProof="1"/>
          </a:p>
        </p:txBody>
      </p:sp>
    </p:spTree>
    <p:extLst>
      <p:ext uri="{BB962C8B-B14F-4D97-AF65-F5344CB8AC3E}">
        <p14:creationId xmlns:p14="http://schemas.microsoft.com/office/powerpoint/2010/main" val="394974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二级</a:t>
            </a:r>
          </a:p>
          <a:p>
            <a:pPr lvl="2" fontAlgn="base"/>
            <a:r>
              <a:rPr lang="zh-CN" altLang="en-US" strike="noStrike" noProof="1"/>
              <a:t>三级</a:t>
            </a:r>
          </a:p>
          <a:p>
            <a:pPr lvl="3" fontAlgn="base"/>
            <a:r>
              <a:rPr lang="zh-CN" altLang="en-US" strike="noStrike" noProof="1"/>
              <a:t>四级</a:t>
            </a:r>
          </a:p>
          <a:p>
            <a:pPr lvl="4" fontAlgn="base"/>
            <a:r>
              <a:rPr lang="zh-CN" altLang="en-US" strike="noStrike" noProof="1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en-US" altLang="zh-CN" strike="noStrike" noProof="1" smtClean="0">
                <a:latin typeface="Verdana" panose="020B060403050404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strike="noStrike" noProof="1"/>
          </a:p>
        </p:txBody>
      </p:sp>
    </p:spTree>
    <p:extLst>
      <p:ext uri="{BB962C8B-B14F-4D97-AF65-F5344CB8AC3E}">
        <p14:creationId xmlns:p14="http://schemas.microsoft.com/office/powerpoint/2010/main" val="3579384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64588" y="304800"/>
            <a:ext cx="2669645" cy="5715000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755655" y="304800"/>
            <a:ext cx="7854175" cy="5715000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二级</a:t>
            </a:r>
          </a:p>
          <a:p>
            <a:pPr lvl="2" fontAlgn="base"/>
            <a:r>
              <a:rPr lang="zh-CN" altLang="en-US" strike="noStrike" noProof="1"/>
              <a:t>三级</a:t>
            </a:r>
          </a:p>
          <a:p>
            <a:pPr lvl="3" fontAlgn="base"/>
            <a:r>
              <a:rPr lang="zh-CN" altLang="en-US" strike="noStrike" noProof="1"/>
              <a:t>四级</a:t>
            </a:r>
          </a:p>
          <a:p>
            <a:pPr lvl="4" fontAlgn="base"/>
            <a:r>
              <a:rPr lang="zh-CN" altLang="en-US" strike="noStrike" noProof="1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en-US" altLang="zh-CN" strike="noStrike" noProof="1" smtClean="0">
                <a:latin typeface="Verdana" panose="020B060403050404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strike="noStrike" noProof="1"/>
          </a:p>
        </p:txBody>
      </p:sp>
    </p:spTree>
    <p:extLst>
      <p:ext uri="{BB962C8B-B14F-4D97-AF65-F5344CB8AC3E}">
        <p14:creationId xmlns:p14="http://schemas.microsoft.com/office/powerpoint/2010/main" val="297757800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755655" y="304800"/>
            <a:ext cx="10678583" cy="5715000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二级</a:t>
            </a:r>
          </a:p>
          <a:p>
            <a:pPr lvl="2" fontAlgn="base"/>
            <a:r>
              <a:rPr lang="zh-CN" altLang="en-US" strike="noStrike" noProof="1"/>
              <a:t>三级</a:t>
            </a:r>
          </a:p>
          <a:p>
            <a:pPr lvl="3" fontAlgn="base"/>
            <a:r>
              <a:rPr lang="zh-CN" altLang="en-US" strike="noStrike" noProof="1"/>
              <a:t>四级</a:t>
            </a:r>
          </a:p>
          <a:p>
            <a:pPr lvl="4" fontAlgn="base"/>
            <a:r>
              <a:rPr lang="zh-CN" altLang="en-US" strike="noStrike" noProof="1"/>
              <a:t>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en-US" altLang="zh-CN" strike="noStrike" noProof="1" smtClean="0">
                <a:latin typeface="Verdana" panose="020B060403050404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strike="noStrike" noProof="1"/>
          </a:p>
        </p:txBody>
      </p:sp>
    </p:spTree>
    <p:extLst>
      <p:ext uri="{BB962C8B-B14F-4D97-AF65-F5344CB8AC3E}">
        <p14:creationId xmlns:p14="http://schemas.microsoft.com/office/powerpoint/2010/main" val="921442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 113665"/>
          <p:cNvSpPr>
            <a:spLocks noGrp="1"/>
          </p:cNvSpPr>
          <p:nvPr>
            <p:ph type="title"/>
          </p:nvPr>
        </p:nvSpPr>
        <p:spPr>
          <a:xfrm>
            <a:off x="766233" y="304801"/>
            <a:ext cx="10668000" cy="1216025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113666"/>
          <p:cNvSpPr>
            <a:spLocks noGrp="1"/>
          </p:cNvSpPr>
          <p:nvPr>
            <p:ph type="body"/>
          </p:nvPr>
        </p:nvSpPr>
        <p:spPr>
          <a:xfrm>
            <a:off x="755651" y="1752600"/>
            <a:ext cx="10668000" cy="42672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 indent="-436245"/>
            <a:r>
              <a:rPr lang="zh-CN" altLang="en-US"/>
              <a:t>第二级</a:t>
            </a:r>
          </a:p>
          <a:p>
            <a:pPr lvl="2" indent="-394970"/>
            <a:r>
              <a:rPr lang="zh-CN" altLang="en-US"/>
              <a:t>第三级</a:t>
            </a:r>
          </a:p>
          <a:p>
            <a:pPr lvl="3" indent="-387350"/>
            <a:r>
              <a:rPr lang="zh-CN" altLang="en-US"/>
              <a:t>第四级</a:t>
            </a:r>
          </a:p>
          <a:p>
            <a:pPr lvl="4" indent="-398780"/>
            <a:r>
              <a:rPr lang="zh-CN" altLang="en-US"/>
              <a:t>第五级</a:t>
            </a:r>
          </a:p>
        </p:txBody>
      </p:sp>
      <p:sp>
        <p:nvSpPr>
          <p:cNvPr id="1028" name="任意多边形 113667"/>
          <p:cNvSpPr/>
          <p:nvPr/>
        </p:nvSpPr>
        <p:spPr>
          <a:xfrm>
            <a:off x="812801" y="1566870"/>
            <a:ext cx="10610851" cy="109537"/>
          </a:xfrm>
          <a:custGeom>
            <a:avLst/>
            <a:gdLst/>
            <a:ahLst/>
            <a:cxnLst/>
            <a:rect l="0" t="0" r="0" b="0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1029" name="直接连接符 113668"/>
          <p:cNvSpPr/>
          <p:nvPr/>
        </p:nvSpPr>
        <p:spPr>
          <a:xfrm flipV="1">
            <a:off x="812800" y="6172200"/>
            <a:ext cx="10566400" cy="0"/>
          </a:xfrm>
          <a:prstGeom prst="line">
            <a:avLst/>
          </a:prstGeom>
          <a:ln w="31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pPr lvl="0"/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3670" name="日期占位符 113669"/>
          <p:cNvSpPr>
            <a:spLocks noGrp="1"/>
          </p:cNvSpPr>
          <p:nvPr>
            <p:ph type="dt" sz="half" idx="2"/>
          </p:nvPr>
        </p:nvSpPr>
        <p:spPr>
          <a:xfrm>
            <a:off x="812800" y="6245225"/>
            <a:ext cx="2641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200">
                <a:latin typeface="Verdana" panose="020B0604030504040204" pitchFamily="34" charset="0"/>
              </a:defRPr>
            </a:lvl1pPr>
          </a:lstStyle>
          <a:p>
            <a:pPr lvl="0" fontAlgn="base"/>
            <a:endParaRPr lang="zh-CN" altLang="en-US" strike="noStrike" noProof="1"/>
          </a:p>
        </p:txBody>
      </p:sp>
      <p:sp>
        <p:nvSpPr>
          <p:cNvPr id="113671" name="页脚占位符 113670"/>
          <p:cNvSpPr>
            <a:spLocks noGrp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200">
                <a:latin typeface="Verdana" panose="020B0604030504040204" pitchFamily="34" charset="0"/>
              </a:defRPr>
            </a:lvl1pPr>
          </a:lstStyle>
          <a:p>
            <a:pPr lvl="0" fontAlgn="base"/>
            <a:endParaRPr lang="zh-CN" strike="noStrike" noProof="1"/>
          </a:p>
        </p:txBody>
      </p:sp>
      <p:sp>
        <p:nvSpPr>
          <p:cNvPr id="113672" name="灯片编号占位符 113671"/>
          <p:cNvSpPr>
            <a:spLocks noGrp="1"/>
          </p:cNvSpPr>
          <p:nvPr>
            <p:ph type="sldNum" sz="quarter" idx="4"/>
          </p:nvPr>
        </p:nvSpPr>
        <p:spPr>
          <a:xfrm>
            <a:off x="8737600" y="6245225"/>
            <a:ext cx="2641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200">
                <a:latin typeface="Verdana" panose="020B0604030504040204" pitchFamily="34" charset="0"/>
              </a:defRPr>
            </a:lvl1pPr>
          </a:lstStyle>
          <a:p>
            <a:pPr lvl="0" fontAlgn="base"/>
            <a:fld id="{9A0DB2DC-4C9A-4742-B13C-FB6460FD3503}" type="slidenum">
              <a:rPr lang="en-US" altLang="zh-CN" strike="noStrike" noProof="1" smtClean="0">
                <a:latin typeface="Verdana" panose="020B060403050404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strike="noStrike" noProof="1"/>
          </a:p>
        </p:txBody>
      </p:sp>
    </p:spTree>
    <p:extLst>
      <p:ext uri="{BB962C8B-B14F-4D97-AF65-F5344CB8AC3E}">
        <p14:creationId xmlns:p14="http://schemas.microsoft.com/office/powerpoint/2010/main" val="838476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hf sldNum="0" hdr="0" ftr="0" dt="0"/>
  <p:txStyles>
    <p:title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None/>
        <a:defRPr sz="38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469900" lvl="0" indent="-469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3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908050" lvl="1" indent="-436245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26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304925" lvl="2" indent="-39497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23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94180" lvl="3" indent="-3873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94230" lvl="4" indent="-398780" algn="l" defTabSz="914400" eaLnBrk="1" fontAlgn="base" latinLnBrk="0" hangingPunct="1">
        <a:lnSpc>
          <a:spcPct val="100000"/>
        </a:lnSpc>
        <a:spcBef>
          <a:spcPct val="25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5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5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5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5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microsoft.com/office/2007/relationships/hdphoto" Target="../media/hdphoto3.wdp"/><Relationship Id="rId18" Type="http://schemas.openxmlformats.org/officeDocument/2006/relationships/image" Target="../media/image16.png"/><Relationship Id="rId3" Type="http://schemas.openxmlformats.org/officeDocument/2006/relationships/image" Target="../media/image5.png"/><Relationship Id="rId21" Type="http://schemas.openxmlformats.org/officeDocument/2006/relationships/image" Target="../media/image19.png"/><Relationship Id="rId7" Type="http://schemas.openxmlformats.org/officeDocument/2006/relationships/image" Target="../media/image8.png"/><Relationship Id="rId12" Type="http://schemas.openxmlformats.org/officeDocument/2006/relationships/image" Target="../media/image12.png"/><Relationship Id="rId17" Type="http://schemas.openxmlformats.org/officeDocument/2006/relationships/image" Target="../media/image15.png"/><Relationship Id="rId25" Type="http://schemas.openxmlformats.org/officeDocument/2006/relationships/image" Target="../media/image22.png"/><Relationship Id="rId2" Type="http://schemas.openxmlformats.org/officeDocument/2006/relationships/image" Target="../media/image4.png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microsoft.com/office/2007/relationships/hdphoto" Target="../media/hdphoto2.wdp"/><Relationship Id="rId24" Type="http://schemas.openxmlformats.org/officeDocument/2006/relationships/image" Target="../media/image21.png"/><Relationship Id="rId5" Type="http://schemas.openxmlformats.org/officeDocument/2006/relationships/image" Target="../media/image6.png"/><Relationship Id="rId15" Type="http://schemas.microsoft.com/office/2007/relationships/hdphoto" Target="../media/hdphoto4.wdp"/><Relationship Id="rId23" Type="http://schemas.microsoft.com/office/2007/relationships/hdphoto" Target="../media/hdphoto5.wdp"/><Relationship Id="rId10" Type="http://schemas.openxmlformats.org/officeDocument/2006/relationships/image" Target="../media/image11.png"/><Relationship Id="rId19" Type="http://schemas.openxmlformats.org/officeDocument/2006/relationships/image" Target="../media/image17.png"/><Relationship Id="rId4" Type="http://schemas.microsoft.com/office/2007/relationships/hdphoto" Target="../media/hdphoto1.wdp"/><Relationship Id="rId9" Type="http://schemas.openxmlformats.org/officeDocument/2006/relationships/image" Target="../media/image10.png"/><Relationship Id="rId14" Type="http://schemas.openxmlformats.org/officeDocument/2006/relationships/image" Target="../media/image13.png"/><Relationship Id="rId22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hdphoto" Target="../media/hdphoto7.wdp"/><Relationship Id="rId7" Type="http://schemas.openxmlformats.org/officeDocument/2006/relationships/image" Target="../media/image2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microsoft.com/office/2007/relationships/hdphoto" Target="../media/hdphoto8.wdp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pianchao223@163.com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D12CBFB8-0146-645E-4B1F-D21FA206D015}"/>
              </a:ext>
            </a:extLst>
          </p:cNvPr>
          <p:cNvSpPr txBox="1"/>
          <p:nvPr/>
        </p:nvSpPr>
        <p:spPr>
          <a:xfrm>
            <a:off x="680451" y="832102"/>
            <a:ext cx="113538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ct val="50000"/>
              </a:spcBef>
              <a:buClr>
                <a:schemeClr val="accent2"/>
              </a:buClr>
            </a:pPr>
            <a:r>
              <a:rPr lang="zh-CN" altLang="en-US" sz="4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材料非线性</a:t>
            </a:r>
            <a:r>
              <a:rPr lang="en-US" altLang="zh-CN" sz="44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——</a:t>
            </a:r>
            <a:r>
              <a:rPr lang="en-US" altLang="zh-CN" sz="4400" b="1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Matlab</a:t>
            </a:r>
            <a:r>
              <a:rPr lang="zh-CN" altLang="en-US" sz="44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有限元编程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459C988-E41A-18D2-BD50-F66D1E3BC3A3}"/>
              </a:ext>
            </a:extLst>
          </p:cNvPr>
          <p:cNvSpPr txBox="1"/>
          <p:nvPr/>
        </p:nvSpPr>
        <p:spPr>
          <a:xfrm>
            <a:off x="477255" y="1730007"/>
            <a:ext cx="9693112" cy="1135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400" kern="10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Part1 </a:t>
            </a:r>
            <a:r>
              <a:rPr lang="zh-CN" altLang="en-US" sz="2400" kern="10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三角形三节点单元</a:t>
            </a:r>
            <a:r>
              <a:rPr lang="en-US" altLang="zh-CN" sz="2400" kern="10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+</a:t>
            </a:r>
            <a:r>
              <a:rPr lang="zh-CN" altLang="en-US" sz="2400" kern="10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平面应变</a:t>
            </a:r>
            <a:endParaRPr lang="en-US" altLang="zh-CN" sz="2400" kern="100" dirty="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400" kern="10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Part2 </a:t>
            </a:r>
            <a:r>
              <a:rPr lang="zh-CN" altLang="en-US" sz="2400" kern="10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rPr>
              <a:t>非线性迭代算法</a:t>
            </a:r>
            <a:r>
              <a:rPr lang="zh-CN" altLang="en-US" sz="2400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（切线刚度法</a:t>
            </a:r>
            <a:r>
              <a:rPr lang="en-US" altLang="zh-CN" sz="2400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+</a:t>
            </a:r>
            <a:r>
              <a:rPr lang="zh-CN" altLang="en-US" sz="2400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初应力法</a:t>
            </a:r>
            <a:r>
              <a:rPr lang="en-US" altLang="zh-CN" sz="2400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+</a:t>
            </a:r>
            <a:r>
              <a:rPr lang="zh-CN" altLang="en-US" sz="2400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初应变法）</a:t>
            </a:r>
            <a:endParaRPr lang="zh-CN" altLang="zh-CN" sz="2400" kern="100" dirty="0"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5292052-47FA-4F25-8A5E-C4581F768E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8461" y="3518847"/>
            <a:ext cx="3816284" cy="2477649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CE5961D6-CCFE-A364-A295-DE82CE01273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255" y="3403337"/>
            <a:ext cx="3426787" cy="2364907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11B980F2-896B-3240-BF86-D6D8D0F986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4607" y="3813149"/>
            <a:ext cx="3444399" cy="1889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18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951D17AE-9867-2A26-FAC8-EDBB89582DDA}"/>
              </a:ext>
            </a:extLst>
          </p:cNvPr>
          <p:cNvSpPr txBox="1"/>
          <p:nvPr/>
        </p:nvSpPr>
        <p:spPr>
          <a:xfrm>
            <a:off x="651678" y="651586"/>
            <a:ext cx="1072877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ct val="50000"/>
              </a:spcBef>
              <a:buClr>
                <a:schemeClr val="accent2"/>
              </a:buClr>
            </a:pP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三角形三节点单元刚度矩阵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8C261C23-7E9B-A1B8-5D40-B167E5DC5E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954" b="703"/>
          <a:stretch/>
        </p:blipFill>
        <p:spPr>
          <a:xfrm>
            <a:off x="3687927" y="1767362"/>
            <a:ext cx="2570969" cy="1592869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3ED49C3B-038F-4D48-9637-EBAF104064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4077" y="1951675"/>
            <a:ext cx="2090587" cy="695337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2E25EE19-0C24-B1BC-D63C-192C3BADCD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003" y="3125640"/>
            <a:ext cx="1594485" cy="307901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1267EB19-10D9-D66B-9580-21EA55EA65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64357" y="3110938"/>
            <a:ext cx="1513841" cy="318429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3C1F064D-612C-834C-469A-7338C8072AB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491" b="2125"/>
          <a:stretch/>
        </p:blipFill>
        <p:spPr>
          <a:xfrm>
            <a:off x="702302" y="3634762"/>
            <a:ext cx="5425382" cy="587012"/>
          </a:xfrm>
          <a:prstGeom prst="rect">
            <a:avLst/>
          </a:prstGeom>
          <a:ln>
            <a:noFill/>
          </a:ln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C1A5C89D-B1FF-197E-E600-BFB8D2ED66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8006" y="5754088"/>
            <a:ext cx="2576987" cy="464920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348183C3-ECB4-C8C8-CB34-7245F013813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46883" y="5149675"/>
            <a:ext cx="1780801" cy="1516979"/>
          </a:xfrm>
          <a:prstGeom prst="rect">
            <a:avLst/>
          </a:prstGeom>
        </p:spPr>
      </p:pic>
      <p:sp>
        <p:nvSpPr>
          <p:cNvPr id="27" name="箭头: 右 26">
            <a:extLst>
              <a:ext uri="{FF2B5EF4-FFF2-40B4-BE49-F238E27FC236}">
                <a16:creationId xmlns:a16="http://schemas.microsoft.com/office/drawing/2014/main" id="{33C29E87-26A1-A9D5-1196-9CD0488EB8AD}"/>
              </a:ext>
            </a:extLst>
          </p:cNvPr>
          <p:cNvSpPr/>
          <p:nvPr/>
        </p:nvSpPr>
        <p:spPr>
          <a:xfrm rot="10800000">
            <a:off x="3663223" y="5855919"/>
            <a:ext cx="435429" cy="309876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箭头: 右 27">
            <a:extLst>
              <a:ext uri="{FF2B5EF4-FFF2-40B4-BE49-F238E27FC236}">
                <a16:creationId xmlns:a16="http://schemas.microsoft.com/office/drawing/2014/main" id="{BC58180A-8DA1-D512-F569-D4175C6E10E4}"/>
              </a:ext>
            </a:extLst>
          </p:cNvPr>
          <p:cNvSpPr/>
          <p:nvPr/>
        </p:nvSpPr>
        <p:spPr>
          <a:xfrm rot="16200000">
            <a:off x="1870176" y="5381606"/>
            <a:ext cx="464919" cy="388305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箭头: 右 30">
            <a:extLst>
              <a:ext uri="{FF2B5EF4-FFF2-40B4-BE49-F238E27FC236}">
                <a16:creationId xmlns:a16="http://schemas.microsoft.com/office/drawing/2014/main" id="{9CAC3E9D-39CD-D6B6-B5F2-3A4E788C0EFA}"/>
              </a:ext>
            </a:extLst>
          </p:cNvPr>
          <p:cNvSpPr/>
          <p:nvPr/>
        </p:nvSpPr>
        <p:spPr>
          <a:xfrm rot="16200000">
            <a:off x="1199780" y="2712983"/>
            <a:ext cx="318428" cy="26707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箭头: 右 31">
            <a:extLst>
              <a:ext uri="{FF2B5EF4-FFF2-40B4-BE49-F238E27FC236}">
                <a16:creationId xmlns:a16="http://schemas.microsoft.com/office/drawing/2014/main" id="{C9AC8795-A98F-88A3-7FFF-CBF1372EC2C8}"/>
              </a:ext>
            </a:extLst>
          </p:cNvPr>
          <p:cNvSpPr/>
          <p:nvPr/>
        </p:nvSpPr>
        <p:spPr>
          <a:xfrm rot="5400000">
            <a:off x="2762064" y="2718793"/>
            <a:ext cx="318428" cy="26707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8" name="图片 37">
            <a:extLst>
              <a:ext uri="{FF2B5EF4-FFF2-40B4-BE49-F238E27FC236}">
                <a16:creationId xmlns:a16="http://schemas.microsoft.com/office/drawing/2014/main" id="{AC3DD0B1-0BF8-B943-2034-BF5F9D61E5D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1678" y="4510076"/>
            <a:ext cx="840851" cy="444111"/>
          </a:xfrm>
          <a:prstGeom prst="rect">
            <a:avLst/>
          </a:prstGeom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id="{5B61703C-8E6B-AC21-CABC-FBFA0646C8C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73254" y="4446712"/>
            <a:ext cx="1481559" cy="640833"/>
          </a:xfrm>
          <a:prstGeom prst="rect">
            <a:avLst/>
          </a:prstGeom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id="{69886C83-7236-353F-54AF-4AFFA78DA2B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94990" y="4453790"/>
            <a:ext cx="2832694" cy="556685"/>
          </a:xfrm>
          <a:prstGeom prst="rect">
            <a:avLst/>
          </a:prstGeom>
        </p:spPr>
      </p:pic>
      <p:sp>
        <p:nvSpPr>
          <p:cNvPr id="47" name="文本框 46">
            <a:extLst>
              <a:ext uri="{FF2B5EF4-FFF2-40B4-BE49-F238E27FC236}">
                <a16:creationId xmlns:a16="http://schemas.microsoft.com/office/drawing/2014/main" id="{D8B68D42-A6CF-7515-BC37-FB3E539E9BE7}"/>
              </a:ext>
            </a:extLst>
          </p:cNvPr>
          <p:cNvSpPr txBox="1"/>
          <p:nvPr/>
        </p:nvSpPr>
        <p:spPr>
          <a:xfrm>
            <a:off x="651678" y="4397437"/>
            <a:ext cx="5476006" cy="702963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pic>
        <p:nvPicPr>
          <p:cNvPr id="49" name="图片 48">
            <a:extLst>
              <a:ext uri="{FF2B5EF4-FFF2-40B4-BE49-F238E27FC236}">
                <a16:creationId xmlns:a16="http://schemas.microsoft.com/office/drawing/2014/main" id="{0E690584-AFDA-72C2-60B4-0069111A634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919729" y="2333286"/>
            <a:ext cx="3361313" cy="1164484"/>
          </a:xfrm>
          <a:prstGeom prst="rect">
            <a:avLst/>
          </a:prstGeom>
          <a:ln>
            <a:noFill/>
          </a:ln>
        </p:spPr>
      </p:pic>
      <p:pic>
        <p:nvPicPr>
          <p:cNvPr id="51" name="图片 50">
            <a:extLst>
              <a:ext uri="{FF2B5EF4-FFF2-40B4-BE49-F238E27FC236}">
                <a16:creationId xmlns:a16="http://schemas.microsoft.com/office/drawing/2014/main" id="{995B2BD4-FCE8-73E2-E23D-D3B7719136F7}"/>
              </a:ext>
            </a:extLst>
          </p:cNvPr>
          <p:cNvPicPr>
            <a:picLocks noChangeAspect="1"/>
          </p:cNvPicPr>
          <p:nvPr/>
        </p:nvPicPr>
        <p:blipFill rotWithShape="1">
          <a:blip r:embed="rId17"/>
          <a:srcRect/>
          <a:stretch/>
        </p:blipFill>
        <p:spPr>
          <a:xfrm>
            <a:off x="6919729" y="1880016"/>
            <a:ext cx="813367" cy="296540"/>
          </a:xfrm>
          <a:prstGeom prst="rect">
            <a:avLst/>
          </a:prstGeom>
        </p:spPr>
      </p:pic>
      <p:pic>
        <p:nvPicPr>
          <p:cNvPr id="53" name="图片 52">
            <a:extLst>
              <a:ext uri="{FF2B5EF4-FFF2-40B4-BE49-F238E27FC236}">
                <a16:creationId xmlns:a16="http://schemas.microsoft.com/office/drawing/2014/main" id="{88298B45-7686-0E26-6954-4A7D7309E2AD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693326" y="1880016"/>
            <a:ext cx="971660" cy="334377"/>
          </a:xfrm>
          <a:prstGeom prst="rect">
            <a:avLst/>
          </a:prstGeom>
        </p:spPr>
      </p:pic>
      <p:pic>
        <p:nvPicPr>
          <p:cNvPr id="55" name="图片 54">
            <a:extLst>
              <a:ext uri="{FF2B5EF4-FFF2-40B4-BE49-F238E27FC236}">
                <a16:creationId xmlns:a16="http://schemas.microsoft.com/office/drawing/2014/main" id="{C5A27C74-5258-EDDF-4773-AFA292DC920C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923357" y="3560998"/>
            <a:ext cx="3576637" cy="791679"/>
          </a:xfrm>
          <a:prstGeom prst="rect">
            <a:avLst/>
          </a:prstGeom>
          <a:ln w="28575">
            <a:solidFill>
              <a:schemeClr val="accent6"/>
            </a:solidFill>
          </a:ln>
        </p:spPr>
      </p:pic>
      <p:sp>
        <p:nvSpPr>
          <p:cNvPr id="56" name="文本框 55">
            <a:extLst>
              <a:ext uri="{FF2B5EF4-FFF2-40B4-BE49-F238E27FC236}">
                <a16:creationId xmlns:a16="http://schemas.microsoft.com/office/drawing/2014/main" id="{FC21BB89-5EDD-1858-2DC7-186966EDFA74}"/>
              </a:ext>
            </a:extLst>
          </p:cNvPr>
          <p:cNvSpPr txBox="1"/>
          <p:nvPr/>
        </p:nvSpPr>
        <p:spPr>
          <a:xfrm>
            <a:off x="256256" y="2058917"/>
            <a:ext cx="6747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C00000"/>
                </a:solidFill>
              </a:rPr>
              <a:t>1</a:t>
            </a:r>
            <a:endParaRPr lang="zh-CN" altLang="en-US" sz="3200" b="1" dirty="0">
              <a:solidFill>
                <a:srgbClr val="C00000"/>
              </a:solidFill>
            </a:endParaRP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2775A2C0-B9B2-AD97-AEA1-3FF3CBCAD95D}"/>
              </a:ext>
            </a:extLst>
          </p:cNvPr>
          <p:cNvSpPr txBox="1"/>
          <p:nvPr/>
        </p:nvSpPr>
        <p:spPr>
          <a:xfrm>
            <a:off x="195510" y="4496305"/>
            <a:ext cx="6747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C00000"/>
                </a:solidFill>
              </a:rPr>
              <a:t>2</a:t>
            </a:r>
            <a:endParaRPr lang="zh-CN" altLang="en-US" sz="3200" b="1" dirty="0">
              <a:solidFill>
                <a:srgbClr val="C00000"/>
              </a:solidFill>
            </a:endParaRP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61958307-C7EE-72B4-B114-78F7FE66B97C}"/>
              </a:ext>
            </a:extLst>
          </p:cNvPr>
          <p:cNvSpPr txBox="1"/>
          <p:nvPr/>
        </p:nvSpPr>
        <p:spPr>
          <a:xfrm>
            <a:off x="6385446" y="3616663"/>
            <a:ext cx="6747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C00000"/>
                </a:solidFill>
              </a:rPr>
              <a:t>3</a:t>
            </a:r>
            <a:endParaRPr lang="zh-CN" altLang="en-US" sz="3200" b="1" dirty="0">
              <a:solidFill>
                <a:srgbClr val="C00000"/>
              </a:solidFill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FEA1C5B1-66D9-B8F0-79EC-2E99351EDF22}"/>
              </a:ext>
            </a:extLst>
          </p:cNvPr>
          <p:cNvSpPr txBox="1"/>
          <p:nvPr/>
        </p:nvSpPr>
        <p:spPr>
          <a:xfrm>
            <a:off x="6294049" y="4986871"/>
            <a:ext cx="6747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C00000"/>
                </a:solidFill>
              </a:rPr>
              <a:t>4</a:t>
            </a:r>
            <a:endParaRPr lang="zh-CN" altLang="en-US" sz="3200" b="1" dirty="0">
              <a:solidFill>
                <a:srgbClr val="C00000"/>
              </a:solidFill>
            </a:endParaRPr>
          </a:p>
        </p:txBody>
      </p:sp>
      <p:pic>
        <p:nvPicPr>
          <p:cNvPr id="61" name="图片 60">
            <a:extLst>
              <a:ext uri="{FF2B5EF4-FFF2-40B4-BE49-F238E27FC236}">
                <a16:creationId xmlns:a16="http://schemas.microsoft.com/office/drawing/2014/main" id="{628E5445-CE20-12CF-0C96-26D0E01BD7DC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977268" y="4425538"/>
            <a:ext cx="807312" cy="382810"/>
          </a:xfrm>
          <a:prstGeom prst="rect">
            <a:avLst/>
          </a:prstGeom>
        </p:spPr>
      </p:pic>
      <p:pic>
        <p:nvPicPr>
          <p:cNvPr id="63" name="图片 62">
            <a:extLst>
              <a:ext uri="{FF2B5EF4-FFF2-40B4-BE49-F238E27FC236}">
                <a16:creationId xmlns:a16="http://schemas.microsoft.com/office/drawing/2014/main" id="{4BF9F03C-0151-8B04-6D8D-AFD6E5427CE4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857674" y="4446037"/>
            <a:ext cx="807312" cy="364168"/>
          </a:xfrm>
          <a:prstGeom prst="rect">
            <a:avLst/>
          </a:prstGeom>
        </p:spPr>
      </p:pic>
      <p:pic>
        <p:nvPicPr>
          <p:cNvPr id="65" name="图片 64">
            <a:extLst>
              <a:ext uri="{FF2B5EF4-FFF2-40B4-BE49-F238E27FC236}">
                <a16:creationId xmlns:a16="http://schemas.microsoft.com/office/drawing/2014/main" id="{6A99AE8D-5246-FD8B-13BD-164CDDC9F141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82593" y="4901708"/>
            <a:ext cx="2755047" cy="965955"/>
          </a:xfrm>
          <a:prstGeom prst="rect">
            <a:avLst/>
          </a:prstGeom>
        </p:spPr>
      </p:pic>
      <p:pic>
        <p:nvPicPr>
          <p:cNvPr id="67" name="图片 66">
            <a:extLst>
              <a:ext uri="{FF2B5EF4-FFF2-40B4-BE49-F238E27FC236}">
                <a16:creationId xmlns:a16="http://schemas.microsoft.com/office/drawing/2014/main" id="{FE98B7DF-77EB-9834-063C-7EA15E9B60BD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9674776" y="5640232"/>
            <a:ext cx="2395190" cy="260634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68" name="箭头: 右 67">
            <a:extLst>
              <a:ext uri="{FF2B5EF4-FFF2-40B4-BE49-F238E27FC236}">
                <a16:creationId xmlns:a16="http://schemas.microsoft.com/office/drawing/2014/main" id="{875B99B9-C6DA-4923-19E9-5BF1C3AD650B}"/>
              </a:ext>
            </a:extLst>
          </p:cNvPr>
          <p:cNvSpPr/>
          <p:nvPr/>
        </p:nvSpPr>
        <p:spPr>
          <a:xfrm>
            <a:off x="9008255" y="5693997"/>
            <a:ext cx="318428" cy="26707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0" name="图片 69">
            <a:extLst>
              <a:ext uri="{FF2B5EF4-FFF2-40B4-BE49-F238E27FC236}">
                <a16:creationId xmlns:a16="http://schemas.microsoft.com/office/drawing/2014/main" id="{F3E4A99D-B2C5-40F4-36D0-4E286BD89262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8109294" y="5550219"/>
            <a:ext cx="753265" cy="440660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34565BA5-6B81-581E-98D3-C566118E250E}"/>
              </a:ext>
            </a:extLst>
          </p:cNvPr>
          <p:cNvSpPr txBox="1"/>
          <p:nvPr/>
        </p:nvSpPr>
        <p:spPr>
          <a:xfrm>
            <a:off x="8869996" y="4453790"/>
            <a:ext cx="1748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物理方程（平面应变）</a:t>
            </a:r>
          </a:p>
        </p:txBody>
      </p:sp>
    </p:spTree>
    <p:extLst>
      <p:ext uri="{BB962C8B-B14F-4D97-AF65-F5344CB8AC3E}">
        <p14:creationId xmlns:p14="http://schemas.microsoft.com/office/powerpoint/2010/main" val="1884741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C2604BD-DE88-85DE-434B-6EE1B532D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6BE29DD-D093-DF33-321F-90BF8EA406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B460AB9-FDB0-A69A-E741-B06E51EC7E6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6123"/>
          <a:stretch/>
        </p:blipFill>
        <p:spPr>
          <a:xfrm>
            <a:off x="0" y="1800809"/>
            <a:ext cx="11922564" cy="4954555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AD999A42-206B-9303-495C-66727C68E1A1}"/>
              </a:ext>
            </a:extLst>
          </p:cNvPr>
          <p:cNvSpPr txBox="1"/>
          <p:nvPr/>
        </p:nvSpPr>
        <p:spPr>
          <a:xfrm>
            <a:off x="651678" y="651586"/>
            <a:ext cx="1072877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ct val="50000"/>
              </a:spcBef>
              <a:buClr>
                <a:schemeClr val="accent2"/>
              </a:buClr>
            </a:pP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平面应力与平面应变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6D0CB20D-6279-814A-4BD2-A6E585BEA074}"/>
              </a:ext>
            </a:extLst>
          </p:cNvPr>
          <p:cNvSpPr/>
          <p:nvPr/>
        </p:nvSpPr>
        <p:spPr>
          <a:xfrm>
            <a:off x="614354" y="1912776"/>
            <a:ext cx="4592126" cy="441337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B4A8CAF1-26AC-53A6-F2E7-DCDB28D59497}"/>
              </a:ext>
            </a:extLst>
          </p:cNvPr>
          <p:cNvSpPr/>
          <p:nvPr/>
        </p:nvSpPr>
        <p:spPr>
          <a:xfrm>
            <a:off x="7173774" y="1917255"/>
            <a:ext cx="4592126" cy="441337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908922EA-E1BF-CCCB-AFC8-803952C6E6F4}"/>
              </a:ext>
            </a:extLst>
          </p:cNvPr>
          <p:cNvSpPr/>
          <p:nvPr/>
        </p:nvSpPr>
        <p:spPr>
          <a:xfrm>
            <a:off x="3881535" y="2090057"/>
            <a:ext cx="1184987" cy="3545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平面应力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54C6D2AF-6A04-009B-6494-D0EF8698F99A}"/>
              </a:ext>
            </a:extLst>
          </p:cNvPr>
          <p:cNvSpPr/>
          <p:nvPr/>
        </p:nvSpPr>
        <p:spPr>
          <a:xfrm>
            <a:off x="7296539" y="2090057"/>
            <a:ext cx="1184987" cy="3545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平面应变</a:t>
            </a:r>
          </a:p>
        </p:txBody>
      </p:sp>
    </p:spTree>
    <p:extLst>
      <p:ext uri="{BB962C8B-B14F-4D97-AF65-F5344CB8AC3E}">
        <p14:creationId xmlns:p14="http://schemas.microsoft.com/office/powerpoint/2010/main" val="4548192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79718E65-0985-3699-4E3C-7EAA25C7AE80}"/>
              </a:ext>
            </a:extLst>
          </p:cNvPr>
          <p:cNvSpPr txBox="1"/>
          <p:nvPr/>
        </p:nvSpPr>
        <p:spPr>
          <a:xfrm>
            <a:off x="651678" y="651586"/>
            <a:ext cx="1072877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ct val="50000"/>
              </a:spcBef>
              <a:buClr>
                <a:schemeClr val="accent2"/>
              </a:buClr>
            </a:pP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材料非线性</a:t>
            </a:r>
          </a:p>
        </p:txBody>
      </p:sp>
      <p:pic>
        <p:nvPicPr>
          <p:cNvPr id="6" name="图片 5" descr="文本, 信件&#10;&#10;描述已自动生成">
            <a:extLst>
              <a:ext uri="{FF2B5EF4-FFF2-40B4-BE49-F238E27FC236}">
                <a16:creationId xmlns:a16="http://schemas.microsoft.com/office/drawing/2014/main" id="{376A0219-62BD-A682-CDD1-64C95BF632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-1" r="-2240" b="55365"/>
          <a:stretch/>
        </p:blipFill>
        <p:spPr bwMode="auto">
          <a:xfrm>
            <a:off x="1210033" y="2251116"/>
            <a:ext cx="4668252" cy="84181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A1786704-3968-4033-D00A-9E0018FB704C}"/>
                  </a:ext>
                </a:extLst>
              </p:cNvPr>
              <p:cNvSpPr txBox="1"/>
              <p:nvPr/>
            </p:nvSpPr>
            <p:spPr>
              <a:xfrm>
                <a:off x="1785101" y="3337576"/>
                <a:ext cx="3732245" cy="8476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grow m:val="on"/>
                          <m:subHide m:val="on"/>
                          <m:supHide m:val="on"/>
                          <m:ctrlPr>
                            <a:rPr lang="zh-CN" altLang="en-US" sz="24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zh-CN" altLang="en-US" sz="2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zh-CN" altLang="en-US" sz="2400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</m:d>
                            </m:e>
                            <m:sup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</m:e>
                      </m:nary>
                      <m:d>
                        <m:dPr>
                          <m:begChr m:val="{"/>
                          <m:endChr m:val="}"/>
                          <m:ctrlPr>
                            <a:rPr lang="zh-CN" altLang="en-US" sz="2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</m:d>
                      <m:r>
                        <a:rPr lang="zh-CN" altLang="en-US" sz="2400" i="1">
                          <a:latin typeface="Cambria Math" panose="02040503050406030204" pitchFamily="18" charset="0"/>
                        </a:rPr>
                        <m:t>𝑑𝑉</m:t>
                      </m:r>
                      <m:r>
                        <a:rPr lang="zh-CN" altLang="en-US" sz="2400" i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zh-CN" alt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</m:d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A1786704-3968-4033-D00A-9E0018FB70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5101" y="3337576"/>
                <a:ext cx="3732245" cy="8476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文本框 8">
            <a:extLst>
              <a:ext uri="{FF2B5EF4-FFF2-40B4-BE49-F238E27FC236}">
                <a16:creationId xmlns:a16="http://schemas.microsoft.com/office/drawing/2014/main" id="{B03850F9-40D1-7075-D011-0B736C9BDE96}"/>
              </a:ext>
            </a:extLst>
          </p:cNvPr>
          <p:cNvSpPr txBox="1"/>
          <p:nvPr/>
        </p:nvSpPr>
        <p:spPr>
          <a:xfrm>
            <a:off x="436828" y="2419186"/>
            <a:ext cx="14089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几何方程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D2666D5-1008-E591-ADBF-8D4839B1435D}"/>
              </a:ext>
            </a:extLst>
          </p:cNvPr>
          <p:cNvSpPr txBox="1"/>
          <p:nvPr/>
        </p:nvSpPr>
        <p:spPr>
          <a:xfrm>
            <a:off x="505571" y="4902353"/>
            <a:ext cx="14089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位移形式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平衡方程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1A958B9-586A-A2EC-6161-77EB87B32A35}"/>
              </a:ext>
            </a:extLst>
          </p:cNvPr>
          <p:cNvSpPr txBox="1"/>
          <p:nvPr/>
        </p:nvSpPr>
        <p:spPr>
          <a:xfrm>
            <a:off x="436828" y="3345879"/>
            <a:ext cx="205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应力形式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平衡方程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8C6599D7-000B-9D2D-76E2-0481B1294B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37639" y="4902353"/>
            <a:ext cx="2899031" cy="659443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331A05D6-1BA2-B792-8613-106B28759A54}"/>
              </a:ext>
            </a:extLst>
          </p:cNvPr>
          <p:cNvSpPr txBox="1"/>
          <p:nvPr/>
        </p:nvSpPr>
        <p:spPr>
          <a:xfrm>
            <a:off x="5573971" y="2463693"/>
            <a:ext cx="14089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线性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08A92169-597C-600D-AC0C-75402BEAE7F7}"/>
              </a:ext>
            </a:extLst>
          </p:cNvPr>
          <p:cNvSpPr txBox="1"/>
          <p:nvPr/>
        </p:nvSpPr>
        <p:spPr>
          <a:xfrm>
            <a:off x="5573971" y="3651659"/>
            <a:ext cx="14089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线性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DF9F6E88-E566-799B-49FD-3E6D22335701}"/>
              </a:ext>
            </a:extLst>
          </p:cNvPr>
          <p:cNvSpPr txBox="1"/>
          <p:nvPr/>
        </p:nvSpPr>
        <p:spPr>
          <a:xfrm>
            <a:off x="5573971" y="5045749"/>
            <a:ext cx="14089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非线性</a:t>
            </a:r>
          </a:p>
        </p:txBody>
      </p:sp>
      <p:sp>
        <p:nvSpPr>
          <p:cNvPr id="16" name="箭头: 右 15">
            <a:extLst>
              <a:ext uri="{FF2B5EF4-FFF2-40B4-BE49-F238E27FC236}">
                <a16:creationId xmlns:a16="http://schemas.microsoft.com/office/drawing/2014/main" id="{D3166A6D-5047-EE6E-297A-9AFE374F3A24}"/>
              </a:ext>
            </a:extLst>
          </p:cNvPr>
          <p:cNvSpPr/>
          <p:nvPr/>
        </p:nvSpPr>
        <p:spPr>
          <a:xfrm>
            <a:off x="1914494" y="2458277"/>
            <a:ext cx="323145" cy="458026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箭头: 右 16">
            <a:extLst>
              <a:ext uri="{FF2B5EF4-FFF2-40B4-BE49-F238E27FC236}">
                <a16:creationId xmlns:a16="http://schemas.microsoft.com/office/drawing/2014/main" id="{AD8AC326-7AD7-28C0-E2E0-E31F3C1215DD}"/>
              </a:ext>
            </a:extLst>
          </p:cNvPr>
          <p:cNvSpPr/>
          <p:nvPr/>
        </p:nvSpPr>
        <p:spPr>
          <a:xfrm>
            <a:off x="1914494" y="3590371"/>
            <a:ext cx="323145" cy="458026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箭头: 右 17">
            <a:extLst>
              <a:ext uri="{FF2B5EF4-FFF2-40B4-BE49-F238E27FC236}">
                <a16:creationId xmlns:a16="http://schemas.microsoft.com/office/drawing/2014/main" id="{E40F1DD8-FF6B-E145-0FEA-C8DE5E5BF154}"/>
              </a:ext>
            </a:extLst>
          </p:cNvPr>
          <p:cNvSpPr/>
          <p:nvPr/>
        </p:nvSpPr>
        <p:spPr>
          <a:xfrm>
            <a:off x="1914494" y="5059001"/>
            <a:ext cx="323145" cy="458026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箭头: 右 18">
            <a:extLst>
              <a:ext uri="{FF2B5EF4-FFF2-40B4-BE49-F238E27FC236}">
                <a16:creationId xmlns:a16="http://schemas.microsoft.com/office/drawing/2014/main" id="{DF4FA66A-0F40-5752-8F9D-98AB085FA26A}"/>
              </a:ext>
            </a:extLst>
          </p:cNvPr>
          <p:cNvSpPr/>
          <p:nvPr/>
        </p:nvSpPr>
        <p:spPr>
          <a:xfrm>
            <a:off x="5119724" y="5059001"/>
            <a:ext cx="323145" cy="458026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箭头: 右 19">
            <a:extLst>
              <a:ext uri="{FF2B5EF4-FFF2-40B4-BE49-F238E27FC236}">
                <a16:creationId xmlns:a16="http://schemas.microsoft.com/office/drawing/2014/main" id="{19AF6C49-F95D-BCBE-6ECA-D1935670369D}"/>
              </a:ext>
            </a:extLst>
          </p:cNvPr>
          <p:cNvSpPr/>
          <p:nvPr/>
        </p:nvSpPr>
        <p:spPr>
          <a:xfrm>
            <a:off x="5119724" y="3604160"/>
            <a:ext cx="323145" cy="458026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箭头: 右 20">
            <a:extLst>
              <a:ext uri="{FF2B5EF4-FFF2-40B4-BE49-F238E27FC236}">
                <a16:creationId xmlns:a16="http://schemas.microsoft.com/office/drawing/2014/main" id="{FACA4C6E-07EE-9ED8-6E04-C721111E0A19}"/>
              </a:ext>
            </a:extLst>
          </p:cNvPr>
          <p:cNvSpPr/>
          <p:nvPr/>
        </p:nvSpPr>
        <p:spPr>
          <a:xfrm>
            <a:off x="5119724" y="2467390"/>
            <a:ext cx="323145" cy="458026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58314779-C0F4-2896-CF97-7D8CA5325899}"/>
              </a:ext>
            </a:extLst>
          </p:cNvPr>
          <p:cNvSpPr txBox="1"/>
          <p:nvPr/>
        </p:nvSpPr>
        <p:spPr>
          <a:xfrm>
            <a:off x="7482241" y="2500965"/>
            <a:ext cx="17493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切线刚度法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8652818E-F7C6-2254-BEBE-FE7E8F17228F}"/>
              </a:ext>
            </a:extLst>
          </p:cNvPr>
          <p:cNvSpPr txBox="1"/>
          <p:nvPr/>
        </p:nvSpPr>
        <p:spPr>
          <a:xfrm>
            <a:off x="7482241" y="3651659"/>
            <a:ext cx="17493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初应力法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7D25A68E-1857-33C2-D9DA-2D1633D1F5FB}"/>
              </a:ext>
            </a:extLst>
          </p:cNvPr>
          <p:cNvSpPr txBox="1"/>
          <p:nvPr/>
        </p:nvSpPr>
        <p:spPr>
          <a:xfrm>
            <a:off x="7482241" y="4628651"/>
            <a:ext cx="17493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初应变法</a:t>
            </a:r>
          </a:p>
        </p:txBody>
      </p:sp>
      <p:cxnSp>
        <p:nvCxnSpPr>
          <p:cNvPr id="26" name="直接箭头连接符 25">
            <a:extLst>
              <a:ext uri="{FF2B5EF4-FFF2-40B4-BE49-F238E27FC236}">
                <a16:creationId xmlns:a16="http://schemas.microsoft.com/office/drawing/2014/main" id="{400944C5-7E0A-DE19-3E3B-5AA5544B6EC2}"/>
              </a:ext>
            </a:extLst>
          </p:cNvPr>
          <p:cNvCxnSpPr>
            <a:cxnSpLocks/>
            <a:stCxn id="15" idx="3"/>
            <a:endCxn id="22" idx="1"/>
          </p:cNvCxnSpPr>
          <p:nvPr/>
        </p:nvCxnSpPr>
        <p:spPr>
          <a:xfrm flipV="1">
            <a:off x="6982894" y="2731798"/>
            <a:ext cx="499347" cy="254478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9" name="直接箭头连接符 28">
            <a:extLst>
              <a:ext uri="{FF2B5EF4-FFF2-40B4-BE49-F238E27FC236}">
                <a16:creationId xmlns:a16="http://schemas.microsoft.com/office/drawing/2014/main" id="{3ECFE0B3-947D-5BE7-49B6-4E874E6C33E5}"/>
              </a:ext>
            </a:extLst>
          </p:cNvPr>
          <p:cNvCxnSpPr>
            <a:cxnSpLocks/>
            <a:stCxn id="15" idx="3"/>
            <a:endCxn id="23" idx="1"/>
          </p:cNvCxnSpPr>
          <p:nvPr/>
        </p:nvCxnSpPr>
        <p:spPr>
          <a:xfrm flipV="1">
            <a:off x="6982894" y="3882492"/>
            <a:ext cx="499347" cy="139409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直接箭头连接符 32">
            <a:extLst>
              <a:ext uri="{FF2B5EF4-FFF2-40B4-BE49-F238E27FC236}">
                <a16:creationId xmlns:a16="http://schemas.microsoft.com/office/drawing/2014/main" id="{95756300-9CB0-B8FA-3D71-559D17D57B62}"/>
              </a:ext>
            </a:extLst>
          </p:cNvPr>
          <p:cNvCxnSpPr>
            <a:cxnSpLocks/>
            <a:stCxn id="15" idx="3"/>
            <a:endCxn id="24" idx="1"/>
          </p:cNvCxnSpPr>
          <p:nvPr/>
        </p:nvCxnSpPr>
        <p:spPr>
          <a:xfrm flipV="1">
            <a:off x="6982894" y="4859484"/>
            <a:ext cx="499347" cy="41709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7F4451FA-1441-66DA-3365-C5B52F810B50}"/>
                  </a:ext>
                </a:extLst>
              </p:cNvPr>
              <p:cNvSpPr txBox="1"/>
              <p:nvPr/>
            </p:nvSpPr>
            <p:spPr>
              <a:xfrm>
                <a:off x="9198505" y="2275447"/>
                <a:ext cx="2852789" cy="877869"/>
              </a:xfrm>
              <a:prstGeom prst="rect">
                <a:avLst/>
              </a:prstGeom>
              <a:solidFill>
                <a:schemeClr val="accent2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en-US" sz="16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16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𝑫</m:t>
                          </m:r>
                        </m:e>
                        <m:sub>
                          <m:r>
                            <a:rPr lang="zh-CN" altLang="en-US" sz="16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𝑻</m:t>
                          </m:r>
                        </m:sub>
                      </m:sSub>
                      <m:r>
                        <a:rPr lang="zh-CN" altLang="en-US" sz="1600" b="0" i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zh-CN" altLang="en-US" sz="1600" b="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16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𝑫</m:t>
                          </m:r>
                        </m:e>
                        <m:sub>
                          <m:r>
                            <a:rPr lang="zh-CN" altLang="en-US" sz="1600" b="0" i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zh-CN" altLang="en-US" sz="1600" b="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f>
                        <m:fPr>
                          <m:ctrlPr>
                            <a:rPr lang="zh-CN" altLang="en-US" sz="1600" b="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1600" b="0" i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1−100</m:t>
                          </m:r>
                          <m:sSubSup>
                            <m:sSubSupPr>
                              <m:ctrlPr>
                                <a:rPr lang="zh-CN" altLang="en-US" sz="1600" b="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zh-CN" altLang="en-US" sz="1600" b="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zh-CN" altLang="en-US" sz="1600" b="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  <m:sup>
                              <m:r>
                                <a:rPr lang="zh-CN" altLang="en-US" sz="1600" b="0" i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zh-CN" altLang="en-US" sz="1600" b="0" i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−100</m:t>
                          </m:r>
                          <m:sSubSup>
                            <m:sSubSupPr>
                              <m:ctrlPr>
                                <a:rPr lang="zh-CN" altLang="en-US" sz="1600" b="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zh-CN" altLang="en-US" sz="1600" b="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zh-CN" altLang="en-US" sz="1600" b="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  <m:sup>
                              <m:r>
                                <a:rPr lang="zh-CN" altLang="en-US" sz="1600" b="0" i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d>
                            <m:dPr>
                              <m:ctrlPr>
                                <a:rPr lang="zh-CN" altLang="en-US" sz="1600" b="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zh-CN" altLang="en-US" sz="1600" b="0" i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1−2</m:t>
                              </m:r>
                              <m:r>
                                <a:rPr lang="zh-CN" altLang="en-US" sz="1600" b="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</m:d>
                          <m:d>
                            <m:dPr>
                              <m:ctrlPr>
                                <a:rPr lang="zh-CN" altLang="en-US" sz="1600" b="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zh-CN" altLang="en-US" sz="1600" b="0" i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zh-CN" altLang="en-US" sz="1600" b="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</m:d>
                        </m:den>
                      </m:f>
                      <m:r>
                        <a:rPr lang="zh-CN" altLang="en-US" sz="1600" b="0" i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zh-CN" altLang="en-US" sz="1600" b="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f>
                        <m:fPr>
                          <m:type m:val="lin"/>
                          <m:ctrlPr>
                            <a:rPr lang="zh-CN" altLang="en-US" sz="1600" b="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{"/>
                              <m:endChr m:val="}"/>
                              <m:ctrlPr>
                                <a:rPr lang="zh-CN" altLang="en-US" sz="1600" b="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zh-CN" altLang="en-US" sz="1600" b="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</m:d>
                        </m:num>
                        <m:den>
                          <m:r>
                            <a:rPr lang="zh-CN" altLang="en-US" sz="1600" b="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zh-CN" altLang="en-US" sz="1600" b="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zh-CN" altLang="en-US" sz="1600" b="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</m:d>
                    </m:oMath>
                  </m:oMathPara>
                </a14:m>
                <a:endParaRPr lang="zh-CN" altLang="en-US" sz="16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7F4451FA-1441-66DA-3365-C5B52F810B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98505" y="2275447"/>
                <a:ext cx="2852789" cy="877869"/>
              </a:xfrm>
              <a:prstGeom prst="rect">
                <a:avLst/>
              </a:prstGeom>
              <a:blipFill>
                <a:blip r:embed="rId7"/>
                <a:stretch>
                  <a:fillRect b="-6388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5B0D8C00-5CB3-AE7F-F80B-E8871C1A6B5A}"/>
                  </a:ext>
                </a:extLst>
              </p:cNvPr>
              <p:cNvSpPr txBox="1"/>
              <p:nvPr/>
            </p:nvSpPr>
            <p:spPr>
              <a:xfrm>
                <a:off x="9198505" y="3475437"/>
                <a:ext cx="2693127" cy="877869"/>
              </a:xfrm>
              <a:prstGeom prst="rect">
                <a:avLst/>
              </a:prstGeom>
              <a:solidFill>
                <a:schemeClr val="accent2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en-US" sz="16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16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𝑫</m:t>
                          </m:r>
                        </m:e>
                        <m:sub>
                          <m:r>
                            <a:rPr lang="zh-CN" altLang="en-US" sz="1600" b="0" i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zh-CN" altLang="en-US" sz="1600" b="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f>
                        <m:fPr>
                          <m:ctrlPr>
                            <a:rPr lang="zh-CN" altLang="en-US" sz="1600" b="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1600" b="0" i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1−100</m:t>
                          </m:r>
                          <m:sSubSup>
                            <m:sSubSupPr>
                              <m:ctrlPr>
                                <a:rPr lang="zh-CN" altLang="en-US" sz="1600" b="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zh-CN" altLang="en-US" sz="1600" b="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zh-CN" altLang="en-US" sz="1600" b="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  <m:sup>
                              <m:r>
                                <a:rPr lang="zh-CN" altLang="en-US" sz="1600" b="0" i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zh-CN" altLang="en-US" sz="1600" b="0" i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−100</m:t>
                          </m:r>
                          <m:sSubSup>
                            <m:sSubSupPr>
                              <m:ctrlPr>
                                <a:rPr lang="zh-CN" altLang="en-US" sz="1600" b="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zh-CN" altLang="en-US" sz="1600" b="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zh-CN" altLang="en-US" sz="1600" b="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  <m:sup>
                              <m:r>
                                <a:rPr lang="zh-CN" altLang="en-US" sz="1600" b="0" i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d>
                            <m:dPr>
                              <m:ctrlPr>
                                <a:rPr lang="zh-CN" altLang="en-US" sz="1600" b="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zh-CN" altLang="en-US" sz="1600" b="0" i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1−2</m:t>
                              </m:r>
                              <m:r>
                                <a:rPr lang="zh-CN" altLang="en-US" sz="1600" b="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</m:d>
                          <m:d>
                            <m:dPr>
                              <m:ctrlPr>
                                <a:rPr lang="zh-CN" altLang="en-US" sz="1600" b="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zh-CN" altLang="en-US" sz="1600" b="0" i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zh-CN" altLang="en-US" sz="1600" b="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</m:d>
                        </m:den>
                      </m:f>
                      <m:r>
                        <a:rPr lang="zh-CN" altLang="en-US" sz="1600" b="0" i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zh-CN" altLang="en-US" sz="1600" b="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zh-CN" altLang="en-US" sz="1600" b="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  <m:d>
                            <m:dPr>
                              <m:ctrlPr>
                                <a:rPr lang="zh-CN" altLang="en-US" sz="1600" b="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zh-CN" altLang="en-US" sz="1600" b="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zh-CN" altLang="en-US" sz="16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5B0D8C00-5CB3-AE7F-F80B-E8871C1A6B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98505" y="3475437"/>
                <a:ext cx="2693127" cy="87786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id="{3892D634-5908-9855-FD44-1DF9DC0E18D1}"/>
                  </a:ext>
                </a:extLst>
              </p:cNvPr>
              <p:cNvSpPr txBox="1"/>
              <p:nvPr/>
            </p:nvSpPr>
            <p:spPr>
              <a:xfrm>
                <a:off x="9191061" y="4623887"/>
                <a:ext cx="2693126" cy="559897"/>
              </a:xfrm>
              <a:prstGeom prst="rect">
                <a:avLst/>
              </a:prstGeom>
              <a:solidFill>
                <a:schemeClr val="accent2"/>
              </a:solidFill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zh-CN" altLang="zh-CN" i="1" smtClean="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1800" b="1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𝑫</m:t>
                        </m:r>
                      </m:e>
                      <m:sub>
                        <m:r>
                          <a:rPr lang="en-US" altLang="zh-CN" sz="1800" b="1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𝟎</m:t>
                        </m:r>
                      </m:sub>
                      <m:sup>
                        <m:r>
                          <a:rPr lang="en-US" altLang="zh-CN" sz="18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−1</m:t>
                        </m:r>
                      </m:sup>
                    </m:sSubSup>
                    <m:f>
                      <m:fPr>
                        <m:ctrlPr>
                          <a:rPr lang="zh-CN" altLang="zh-CN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18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(1−2</m:t>
                        </m:r>
                        <m:r>
                          <a:rPr lang="en-US" altLang="zh-CN" sz="18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𝜇</m:t>
                        </m:r>
                        <m:r>
                          <a:rPr lang="en-US" altLang="zh-CN" sz="18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)(1+</m:t>
                        </m:r>
                        <m:r>
                          <a:rPr lang="en-US" altLang="zh-CN" sz="18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𝜇</m:t>
                        </m:r>
                        <m:r>
                          <a:rPr lang="en-US" altLang="zh-CN" sz="18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)</m:t>
                        </m:r>
                      </m:num>
                      <m:den>
                        <m:r>
                          <a:rPr lang="en-US" altLang="zh-CN" sz="18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𝐸</m:t>
                        </m:r>
                        <m:r>
                          <a:rPr lang="en-US" altLang="zh-CN" sz="18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+(</m:t>
                        </m:r>
                        <m:sSub>
                          <m:sSubPr>
                            <m:ctrlPr>
                              <a:rPr lang="zh-CN" altLang="zh-CN" i="1">
                                <a:solidFill>
                                  <a:schemeClr val="bg1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800" i="1">
                                <a:solidFill>
                                  <a:schemeClr val="bg1"/>
                                </a:solidFill>
                                <a:effectLst/>
                                <a:latin typeface="Cambria Math" panose="02040503050406030204" pitchFamily="18" charset="0"/>
                                <a:ea typeface="等线" panose="02010600030101010101" pitchFamily="2" charset="-122"/>
                                <a:cs typeface="Times New Roman" panose="020206030504050203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altLang="zh-CN" sz="1800" i="1">
                                <a:solidFill>
                                  <a:schemeClr val="bg1"/>
                                </a:solidFill>
                                <a:effectLst/>
                                <a:latin typeface="Cambria Math" panose="02040503050406030204" pitchFamily="18" charset="0"/>
                                <a:ea typeface="等线" panose="02010600030101010101" pitchFamily="2" charset="-122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sub>
                        </m:sSub>
                        <m:r>
                          <a:rPr lang="en-US" altLang="zh-CN" sz="18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zh-CN" altLang="zh-CN" i="1">
                                <a:solidFill>
                                  <a:schemeClr val="bg1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800" i="1">
                                <a:solidFill>
                                  <a:schemeClr val="bg1"/>
                                </a:solidFill>
                                <a:effectLst/>
                                <a:latin typeface="Cambria Math" panose="02040503050406030204" pitchFamily="18" charset="0"/>
                                <a:ea typeface="等线" panose="02010600030101010101" pitchFamily="2" charset="-122"/>
                                <a:cs typeface="Times New Roman" panose="020206030504050203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altLang="zh-CN" sz="1800" i="1">
                                <a:solidFill>
                                  <a:schemeClr val="bg1"/>
                                </a:solidFill>
                                <a:effectLst/>
                                <a:latin typeface="Cambria Math" panose="02040503050406030204" pitchFamily="18" charset="0"/>
                                <a:ea typeface="等线" panose="02010600030101010101" pitchFamily="2" charset="-122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sub>
                        </m:sSub>
                        <m:r>
                          <a:rPr lang="en-US" altLang="zh-CN" sz="18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)</m:t>
                        </m:r>
                      </m:den>
                    </m:f>
                    <m:r>
                      <a:rPr lang="en-US" altLang="zh-CN" sz="1800" i="1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zh-CN" altLang="zh-CN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8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𝜖</m:t>
                        </m:r>
                        <m:r>
                          <a:rPr lang="en-US" altLang="zh-CN" sz="18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en-US" altLang="zh-CN" sz="18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𝜎</m:t>
                        </m:r>
                        <m:r>
                          <a:rPr lang="en-US" altLang="zh-CN" sz="18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)</m:t>
                        </m:r>
                      </m:e>
                    </m:d>
                  </m:oMath>
                </a14:m>
                <a:r>
                  <a:rPr lang="en-US" altLang="zh-CN" sz="1800" dirty="0">
                    <a:solidFill>
                      <a:schemeClr val="bg1"/>
                    </a:solidFill>
                    <a:effectLst/>
                    <a:latin typeface="等线" panose="02010600030101010101" pitchFamily="2" charset="-122"/>
                    <a:cs typeface="Times New Roman" panose="02020603050405020304" pitchFamily="18" charset="0"/>
                  </a:rPr>
                  <a:t> </a:t>
                </a:r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id="{3892D634-5908-9855-FD44-1DF9DC0E18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91061" y="4623887"/>
                <a:ext cx="2693126" cy="559897"/>
              </a:xfrm>
              <a:prstGeom prst="rect">
                <a:avLst/>
              </a:prstGeom>
              <a:blipFill>
                <a:blip r:embed="rId9"/>
                <a:stretch>
                  <a:fillRect b="-219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文本框 44">
            <a:extLst>
              <a:ext uri="{FF2B5EF4-FFF2-40B4-BE49-F238E27FC236}">
                <a16:creationId xmlns:a16="http://schemas.microsoft.com/office/drawing/2014/main" id="{B5532FD4-25E0-B1F2-2E4F-E13BA65EA158}"/>
              </a:ext>
            </a:extLst>
          </p:cNvPr>
          <p:cNvSpPr txBox="1"/>
          <p:nvPr/>
        </p:nvSpPr>
        <p:spPr>
          <a:xfrm>
            <a:off x="2494227" y="4198991"/>
            <a:ext cx="2965587" cy="461665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物理方程（非线性）</a:t>
            </a:r>
          </a:p>
        </p:txBody>
      </p:sp>
      <p:sp>
        <p:nvSpPr>
          <p:cNvPr id="46" name="箭头: 右 45">
            <a:extLst>
              <a:ext uri="{FF2B5EF4-FFF2-40B4-BE49-F238E27FC236}">
                <a16:creationId xmlns:a16="http://schemas.microsoft.com/office/drawing/2014/main" id="{F47EB10E-731A-5388-EE1F-673FB93F9017}"/>
              </a:ext>
            </a:extLst>
          </p:cNvPr>
          <p:cNvSpPr/>
          <p:nvPr/>
        </p:nvSpPr>
        <p:spPr>
          <a:xfrm rot="5400000">
            <a:off x="3365894" y="3833172"/>
            <a:ext cx="219683" cy="458026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箭头: 右 46">
            <a:extLst>
              <a:ext uri="{FF2B5EF4-FFF2-40B4-BE49-F238E27FC236}">
                <a16:creationId xmlns:a16="http://schemas.microsoft.com/office/drawing/2014/main" id="{163389DF-CFE4-545E-0BE2-DE73AA0317E1}"/>
              </a:ext>
            </a:extLst>
          </p:cNvPr>
          <p:cNvSpPr/>
          <p:nvPr/>
        </p:nvSpPr>
        <p:spPr>
          <a:xfrm rot="5400000">
            <a:off x="3365894" y="4630470"/>
            <a:ext cx="219683" cy="458026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6095765A-D2DC-C34B-5843-AF92B7E2A884}"/>
              </a:ext>
            </a:extLst>
          </p:cNvPr>
          <p:cNvSpPr/>
          <p:nvPr/>
        </p:nvSpPr>
        <p:spPr>
          <a:xfrm>
            <a:off x="9046361" y="2080726"/>
            <a:ext cx="3047397" cy="3359021"/>
          </a:xfrm>
          <a:prstGeom prst="rect">
            <a:avLst/>
          </a:prstGeom>
          <a:noFill/>
          <a:ln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0" name="直接箭头连接符 49">
            <a:extLst>
              <a:ext uri="{FF2B5EF4-FFF2-40B4-BE49-F238E27FC236}">
                <a16:creationId xmlns:a16="http://schemas.microsoft.com/office/drawing/2014/main" id="{2A78CA18-CB06-7441-AC47-645D3A89265F}"/>
              </a:ext>
            </a:extLst>
          </p:cNvPr>
          <p:cNvCxnSpPr>
            <a:cxnSpLocks/>
            <a:stCxn id="45" idx="3"/>
          </p:cNvCxnSpPr>
          <p:nvPr/>
        </p:nvCxnSpPr>
        <p:spPr>
          <a:xfrm>
            <a:off x="5459814" y="4429824"/>
            <a:ext cx="3532923" cy="0"/>
          </a:xfrm>
          <a:prstGeom prst="straightConnector1">
            <a:avLst/>
          </a:prstGeom>
          <a:ln w="38100">
            <a:solidFill>
              <a:schemeClr val="accent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94812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文本, 信件&#10;&#10;描述已自动生成">
            <a:extLst>
              <a:ext uri="{FF2B5EF4-FFF2-40B4-BE49-F238E27FC236}">
                <a16:creationId xmlns:a16="http://schemas.microsoft.com/office/drawing/2014/main" id="{1A6571BB-478B-9275-3403-DD6BF5EBB4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678" y="1775059"/>
            <a:ext cx="7542090" cy="407523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26AEE927-3D65-FF0F-AF8A-E03C31F43EB9}"/>
              </a:ext>
            </a:extLst>
          </p:cNvPr>
          <p:cNvSpPr txBox="1"/>
          <p:nvPr/>
        </p:nvSpPr>
        <p:spPr>
          <a:xfrm>
            <a:off x="651678" y="651586"/>
            <a:ext cx="1072877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ct val="50000"/>
              </a:spcBef>
              <a:buClr>
                <a:schemeClr val="accent2"/>
              </a:buClr>
            </a:pP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牛顿</a:t>
            </a: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拉普森迭代法（切线刚度法）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1D217D2F-CA67-19E6-562F-D4E64611C2FF}"/>
                  </a:ext>
                </a:extLst>
              </p:cNvPr>
              <p:cNvSpPr txBox="1"/>
              <p:nvPr/>
            </p:nvSpPr>
            <p:spPr>
              <a:xfrm>
                <a:off x="8331679" y="2304731"/>
                <a:ext cx="3361352" cy="976101"/>
              </a:xfrm>
              <a:prstGeom prst="rect">
                <a:avLst/>
              </a:prstGeom>
              <a:solidFill>
                <a:schemeClr val="accent2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en-US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𝑫</m:t>
                          </m:r>
                        </m:e>
                        <m:sub>
                          <m:r>
                            <a:rPr lang="zh-CN" altLang="en-US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𝑻</m:t>
                          </m:r>
                        </m:sub>
                      </m:sSub>
                      <m:r>
                        <a:rPr lang="zh-CN" altLang="en-US" b="0" i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zh-CN" altLang="en-US" b="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𝑫</m:t>
                          </m:r>
                        </m:e>
                        <m:sub>
                          <m:r>
                            <a:rPr lang="zh-CN" altLang="en-US" b="0" i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zh-CN" altLang="en-US" b="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f>
                        <m:fPr>
                          <m:ctrlPr>
                            <a:rPr lang="zh-CN" altLang="en-US" b="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b="0" i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1−100</m:t>
                          </m:r>
                          <m:sSubSup>
                            <m:sSubSupPr>
                              <m:ctrlPr>
                                <a:rPr lang="zh-CN" altLang="en-US" b="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zh-CN" altLang="en-US" b="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zh-CN" altLang="en-US" b="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  <m:sup>
                              <m:r>
                                <a:rPr lang="zh-CN" altLang="en-US" b="0" i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zh-CN" altLang="en-US" b="0" i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−100</m:t>
                          </m:r>
                          <m:sSubSup>
                            <m:sSubSupPr>
                              <m:ctrlPr>
                                <a:rPr lang="zh-CN" altLang="en-US" b="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zh-CN" altLang="en-US" b="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zh-CN" altLang="en-US" b="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  <m:sup>
                              <m:r>
                                <a:rPr lang="zh-CN" altLang="en-US" b="0" i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d>
                            <m:dPr>
                              <m:ctrlPr>
                                <a:rPr lang="zh-CN" altLang="en-US" b="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zh-CN" altLang="en-US" b="0" i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1−2</m:t>
                              </m:r>
                              <m:r>
                                <a:rPr lang="zh-CN" altLang="en-US" b="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</m:d>
                          <m:d>
                            <m:dPr>
                              <m:ctrlPr>
                                <a:rPr lang="zh-CN" altLang="en-US" b="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zh-CN" altLang="en-US" b="0" i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zh-CN" altLang="en-US" b="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</m:d>
                        </m:den>
                      </m:f>
                      <m:r>
                        <a:rPr lang="zh-CN" altLang="en-US" b="0" i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zh-CN" altLang="en-US" b="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f>
                        <m:fPr>
                          <m:type m:val="lin"/>
                          <m:ctrlPr>
                            <a:rPr lang="zh-CN" altLang="en-US" b="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{"/>
                              <m:endChr m:val="}"/>
                              <m:ctrlPr>
                                <a:rPr lang="zh-CN" altLang="en-US" b="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zh-CN" altLang="en-US" b="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</m:d>
                        </m:num>
                        <m:den>
                          <m:r>
                            <a:rPr lang="zh-CN" altLang="en-US" b="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zh-CN" altLang="en-US" b="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zh-CN" altLang="en-US" b="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</m:d>
                    </m:oMath>
                  </m:oMathPara>
                </a14:m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1D217D2F-CA67-19E6-562F-D4E64611C2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1679" y="2304731"/>
                <a:ext cx="3361352" cy="976101"/>
              </a:xfrm>
              <a:prstGeom prst="rect">
                <a:avLst/>
              </a:prstGeom>
              <a:blipFill>
                <a:blip r:embed="rId3"/>
                <a:stretch>
                  <a:fillRect b="-675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文本框 6">
            <a:extLst>
              <a:ext uri="{FF2B5EF4-FFF2-40B4-BE49-F238E27FC236}">
                <a16:creationId xmlns:a16="http://schemas.microsoft.com/office/drawing/2014/main" id="{12C26997-5182-B068-81D0-45A9B7A84926}"/>
              </a:ext>
            </a:extLst>
          </p:cNvPr>
          <p:cNvSpPr txBox="1"/>
          <p:nvPr/>
        </p:nvSpPr>
        <p:spPr>
          <a:xfrm>
            <a:off x="8331679" y="1863404"/>
            <a:ext cx="30487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切线刚度</a:t>
            </a:r>
            <a:r>
              <a:rPr lang="zh-CN" altLang="en-US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本构方程</a:t>
            </a:r>
            <a:endParaRPr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722859AE-F53E-FB55-68EE-E66D89389876}"/>
              </a:ext>
            </a:extLst>
          </p:cNvPr>
          <p:cNvSpPr/>
          <p:nvPr/>
        </p:nvSpPr>
        <p:spPr>
          <a:xfrm>
            <a:off x="798101" y="2706772"/>
            <a:ext cx="2215688" cy="353669"/>
          </a:xfrm>
          <a:prstGeom prst="rect">
            <a:avLst/>
          </a:prstGeom>
          <a:noFill/>
          <a:ln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75114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26AEE927-3D65-FF0F-AF8A-E03C31F43EB9}"/>
              </a:ext>
            </a:extLst>
          </p:cNvPr>
          <p:cNvSpPr txBox="1"/>
          <p:nvPr/>
        </p:nvSpPr>
        <p:spPr>
          <a:xfrm>
            <a:off x="651678" y="651586"/>
            <a:ext cx="1072877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ct val="50000"/>
              </a:spcBef>
              <a:buClr>
                <a:schemeClr val="accent2"/>
              </a:buClr>
            </a:pP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初应力法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16B03D8-F58F-C20A-0DFC-8FF9EA8D6F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678" y="1845798"/>
            <a:ext cx="7194588" cy="4144455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5599E868-EA1B-30DF-AF30-08E7543A03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8538" y="3265714"/>
            <a:ext cx="2853379" cy="331287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8117CD29-8037-EE12-B87F-DBB02FBDF6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8283" y="539096"/>
            <a:ext cx="2613887" cy="2408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3516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26AEE927-3D65-FF0F-AF8A-E03C31F43EB9}"/>
              </a:ext>
            </a:extLst>
          </p:cNvPr>
          <p:cNvSpPr txBox="1"/>
          <p:nvPr/>
        </p:nvSpPr>
        <p:spPr>
          <a:xfrm>
            <a:off x="651678" y="651586"/>
            <a:ext cx="1072877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ct val="50000"/>
              </a:spcBef>
              <a:buClr>
                <a:schemeClr val="accent2"/>
              </a:buClr>
            </a:pP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初应变法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FBFCFF08-E2C3-BAF8-403F-C7E0369C83EE}"/>
              </a:ext>
            </a:extLst>
          </p:cNvPr>
          <p:cNvGrpSpPr/>
          <p:nvPr/>
        </p:nvGrpSpPr>
        <p:grpSpPr>
          <a:xfrm>
            <a:off x="858417" y="1772816"/>
            <a:ext cx="6615404" cy="4189446"/>
            <a:chOff x="1184988" y="1698171"/>
            <a:chExt cx="7362352" cy="4751568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892BA42A-C331-8CE7-8B24-8F2D8D1D82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56024" y="1794251"/>
              <a:ext cx="7291316" cy="4655488"/>
            </a:xfrm>
            <a:prstGeom prst="rect">
              <a:avLst/>
            </a:prstGeom>
          </p:spPr>
        </p:pic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7CAE457D-3466-B327-78C7-47CDDBF86BD3}"/>
                </a:ext>
              </a:extLst>
            </p:cNvPr>
            <p:cNvSpPr/>
            <p:nvPr/>
          </p:nvSpPr>
          <p:spPr>
            <a:xfrm>
              <a:off x="1184988" y="1698171"/>
              <a:ext cx="3051110" cy="38255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pic>
        <p:nvPicPr>
          <p:cNvPr id="12" name="图片 11">
            <a:extLst>
              <a:ext uri="{FF2B5EF4-FFF2-40B4-BE49-F238E27FC236}">
                <a16:creationId xmlns:a16="http://schemas.microsoft.com/office/drawing/2014/main" id="{8535EC61-615F-FD56-557F-7C21A0E1645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128" r="52757"/>
          <a:stretch/>
        </p:blipFill>
        <p:spPr>
          <a:xfrm>
            <a:off x="7931656" y="737959"/>
            <a:ext cx="2741559" cy="2407012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2BDC3EE4-7084-2504-0BD5-41CFB8C7B25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430" t="5285"/>
          <a:stretch/>
        </p:blipFill>
        <p:spPr>
          <a:xfrm>
            <a:off x="7931656" y="3401996"/>
            <a:ext cx="3754953" cy="2933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1869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>
            <a:extLst>
              <a:ext uri="{FF2B5EF4-FFF2-40B4-BE49-F238E27FC236}">
                <a16:creationId xmlns:a16="http://schemas.microsoft.com/office/drawing/2014/main" id="{46E41C41-060B-4B0D-9C1A-77B8F6C4CD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90" y="2133634"/>
            <a:ext cx="7110174" cy="3555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0DC10B96-61C0-4078-AFD5-89E2366D1D40}"/>
              </a:ext>
            </a:extLst>
          </p:cNvPr>
          <p:cNvSpPr txBox="1"/>
          <p:nvPr/>
        </p:nvSpPr>
        <p:spPr>
          <a:xfrm>
            <a:off x="914536" y="685872"/>
            <a:ext cx="100581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</a:rPr>
              <a:t>听说一键三连</a:t>
            </a:r>
            <a:r>
              <a:rPr lang="en-US" altLang="zh-CN" sz="4000" b="1">
                <a:latin typeface="黑体" panose="02010609060101010101" pitchFamily="49" charset="-122"/>
                <a:ea typeface="黑体" panose="02010609060101010101" pitchFamily="49" charset="-122"/>
              </a:rPr>
              <a:t>+</a:t>
            </a:r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</a:rPr>
              <a:t>关注的人会有好运哦！</a:t>
            </a:r>
          </a:p>
        </p:txBody>
      </p:sp>
    </p:spTree>
    <p:extLst>
      <p:ext uri="{BB962C8B-B14F-4D97-AF65-F5344CB8AC3E}">
        <p14:creationId xmlns:p14="http://schemas.microsoft.com/office/powerpoint/2010/main" val="28909366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文本框 144386"/>
          <p:cNvSpPr txBox="1">
            <a:spLocks noChangeArrowheads="1"/>
          </p:cNvSpPr>
          <p:nvPr/>
        </p:nvSpPr>
        <p:spPr bwMode="auto">
          <a:xfrm>
            <a:off x="4648200" y="3248032"/>
            <a:ext cx="34290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400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Thank you!</a:t>
            </a:r>
            <a:endParaRPr lang="zh-CN" altLang="en-US" sz="4000"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435" name="灯片编号占位符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fld id="{9DDA86E2-0C1B-4122-9B61-2ABBBF634B83}" type="slidenum">
              <a:rPr lang="zh-CN" altLang="en-US" smtClean="0">
                <a:latin typeface="Arial" panose="020B0604020202020204" pitchFamily="34" charset="0"/>
              </a:rPr>
              <a:t>9</a:t>
            </a:fld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8436" name="矩形 1"/>
          <p:cNvSpPr>
            <a:spLocks noChangeArrowheads="1"/>
          </p:cNvSpPr>
          <p:nvPr/>
        </p:nvSpPr>
        <p:spPr bwMode="auto">
          <a:xfrm>
            <a:off x="6096000" y="5333950"/>
            <a:ext cx="4572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i="1"/>
              <a:t>Email address: </a:t>
            </a:r>
            <a:r>
              <a:rPr lang="en-US" altLang="zh-CN">
                <a:hlinkClick r:id="rId3"/>
              </a:rPr>
              <a:t>pianchao223@163.com</a:t>
            </a:r>
            <a:endParaRPr lang="en-US" altLang="zh-CN"/>
          </a:p>
          <a:p>
            <a:r>
              <a:rPr lang="en-US" altLang="zh-CN"/>
              <a:t> QQ: 573023534</a:t>
            </a:r>
            <a:endParaRPr lang="zh-CN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主题1">
  <a:themeElements>
    <a:clrScheme name="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C"/>
      </a:accent5>
      <a:accent6>
        <a:srgbClr val="B70000"/>
      </a:accent6>
      <a:hlink>
        <a:srgbClr val="336699"/>
      </a:hlink>
      <a:folHlink>
        <a:srgbClr val="003366"/>
      </a:folHlink>
    </a:clrScheme>
    <a:fontScheme name="">
      <a:majorFont>
        <a:latin typeface="Verdana"/>
        <a:ea typeface="宋体"/>
        <a:cs typeface=""/>
      </a:majorFont>
      <a:minorFont>
        <a:latin typeface="Verdana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">
        <a:dk1>
          <a:srgbClr val="FFFFFF"/>
        </a:dk1>
        <a:lt1>
          <a:srgbClr val="800000"/>
        </a:lt1>
        <a:dk2>
          <a:srgbClr val="FFFFFF"/>
        </a:dk2>
        <a:lt2>
          <a:srgbClr val="A50021"/>
        </a:lt2>
        <a:accent1>
          <a:srgbClr val="FF9900"/>
        </a:accent1>
        <a:accent2>
          <a:srgbClr val="FF3300"/>
        </a:accent2>
        <a:accent3>
          <a:srgbClr val="C1AAAA"/>
        </a:accent3>
        <a:accent4>
          <a:srgbClr val="DCDCDC"/>
        </a:accent4>
        <a:accent5>
          <a:srgbClr val="FFCAAA"/>
        </a:accent5>
        <a:accent6>
          <a:srgbClr val="E52D00"/>
        </a:accent6>
        <a:hlink>
          <a:srgbClr val="FFFFCC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1072E"/>
        </a:lt1>
        <a:dk2>
          <a:srgbClr val="FFFFFF"/>
        </a:dk2>
        <a:lt2>
          <a:srgbClr val="3C001E"/>
        </a:lt2>
        <a:accent1>
          <a:srgbClr val="89A38F"/>
        </a:accent1>
        <a:accent2>
          <a:srgbClr val="666699"/>
        </a:accent2>
        <a:accent3>
          <a:srgbClr val="B3AAAC"/>
        </a:accent3>
        <a:accent4>
          <a:srgbClr val="DCDCDC"/>
        </a:accent4>
        <a:accent5>
          <a:srgbClr val="C4CEC6"/>
        </a:accent5>
        <a:accent6>
          <a:srgbClr val="5B5B89"/>
        </a:accent6>
        <a:hlink>
          <a:srgbClr val="8080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FFFFFF"/>
        </a:dk2>
        <a:lt2>
          <a:srgbClr val="333333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CDCDC"/>
        </a:accent4>
        <a:accent5>
          <a:srgbClr val="ADCAFF"/>
        </a:accent5>
        <a:accent6>
          <a:srgbClr val="B70000"/>
        </a:accent6>
        <a:hlink>
          <a:srgbClr val="666699"/>
        </a:hlink>
        <a:folHlink>
          <a:srgbClr val="6600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330000"/>
        </a:lt1>
        <a:dk2>
          <a:srgbClr val="FFFFFF"/>
        </a:dk2>
        <a:lt2>
          <a:srgbClr val="4B3D1B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CDCDC"/>
        </a:accent4>
        <a:accent5>
          <a:srgbClr val="E2CAAA"/>
        </a:accent5>
        <a:accent6>
          <a:srgbClr val="B75B00"/>
        </a:accent6>
        <a:hlink>
          <a:srgbClr val="666699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3366"/>
        </a:lt1>
        <a:dk2>
          <a:srgbClr val="FFFFFF"/>
        </a:dk2>
        <a:lt2>
          <a:srgbClr val="006666"/>
        </a:lt2>
        <a:accent1>
          <a:srgbClr val="0099CC"/>
        </a:accent1>
        <a:accent2>
          <a:srgbClr val="6666FF"/>
        </a:accent2>
        <a:accent3>
          <a:srgbClr val="AAADB9"/>
        </a:accent3>
        <a:accent4>
          <a:srgbClr val="DCDCDC"/>
        </a:accent4>
        <a:accent5>
          <a:srgbClr val="AACAE2"/>
        </a:accent5>
        <a:accent6>
          <a:srgbClr val="5B5BE5"/>
        </a:accent6>
        <a:hlink>
          <a:srgbClr val="FFFF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6666"/>
        </a:lt1>
        <a:dk2>
          <a:srgbClr val="FFFFFF"/>
        </a:dk2>
        <a:lt2>
          <a:srgbClr val="003366"/>
        </a:lt2>
        <a:accent1>
          <a:srgbClr val="6699FF"/>
        </a:accent1>
        <a:accent2>
          <a:srgbClr val="00CCFF"/>
        </a:accent2>
        <a:accent3>
          <a:srgbClr val="AAB9B9"/>
        </a:accent3>
        <a:accent4>
          <a:srgbClr val="DCDCDC"/>
        </a:accent4>
        <a:accent5>
          <a:srgbClr val="B9CAFF"/>
        </a:accent5>
        <a:accent6>
          <a:srgbClr val="00B7E5"/>
        </a:accent6>
        <a:hlink>
          <a:srgbClr val="FFFFCC"/>
        </a:hlink>
        <a:folHlink>
          <a:srgbClr val="33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4"/>
        </a:accent3>
        <a:accent4>
          <a:srgbClr val="000000"/>
        </a:accent4>
        <a:accent5>
          <a:srgbClr val="FFE2AA"/>
        </a:accent5>
        <a:accent6>
          <a:srgbClr val="A3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336600"/>
        </a:lt1>
        <a:dk2>
          <a:srgbClr val="FFFFFF"/>
        </a:dk2>
        <a:lt2>
          <a:srgbClr val="598600"/>
        </a:lt2>
        <a:accent1>
          <a:srgbClr val="33CC33"/>
        </a:accent1>
        <a:accent2>
          <a:srgbClr val="99CC00"/>
        </a:accent2>
        <a:accent3>
          <a:srgbClr val="ADB9AA"/>
        </a:accent3>
        <a:accent4>
          <a:srgbClr val="DCDCDC"/>
        </a:accent4>
        <a:accent5>
          <a:srgbClr val="ADE2AD"/>
        </a:accent5>
        <a:accent6>
          <a:srgbClr val="89B700"/>
        </a:accent6>
        <a:hlink>
          <a:srgbClr val="FFCC00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C"/>
        </a:accent5>
        <a:accent6>
          <a:srgbClr val="B7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主题1" id="{9AE1D386-D85D-4BBC-A9D2-39CEEFCF3ACF}" vid="{5FFD58D5-7FA6-4062-B493-156F4F530776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主题1</Template>
  <TotalTime>79957</TotalTime>
  <Words>149</Words>
  <Application>Microsoft Office PowerPoint</Application>
  <PresentationFormat>宽屏</PresentationFormat>
  <Paragraphs>42</Paragraphs>
  <Slides>9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9" baseType="lpstr">
      <vt:lpstr>等线</vt:lpstr>
      <vt:lpstr>黑体</vt:lpstr>
      <vt:lpstr>微软雅黑</vt:lpstr>
      <vt:lpstr>Arial</vt:lpstr>
      <vt:lpstr>Calibri</vt:lpstr>
      <vt:lpstr>Cambria Math</vt:lpstr>
      <vt:lpstr>Times New Roman</vt:lpstr>
      <vt:lpstr>Verdana</vt:lpstr>
      <vt:lpstr>Wingdings</vt:lpstr>
      <vt:lpstr>主题1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PY</dc:creator>
  <cp:lastModifiedBy>Chao Pian</cp:lastModifiedBy>
  <cp:revision>37</cp:revision>
  <dcterms:created xsi:type="dcterms:W3CDTF">2016-06-26T09:40:00Z</dcterms:created>
  <dcterms:modified xsi:type="dcterms:W3CDTF">2023-10-14T11:58:49Z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r8>1</vt:r8>
  </property>
  <property fmtid="{D5CDD505-2E9C-101B-9397-08002B2CF9AE}" pid="3" name="KSOProductBuildVer">
    <vt:lpwstr>2052-10.1.0.5975</vt:lpwstr>
  </property>
</Properties>
</file>