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64" r:id="rId2"/>
    <p:sldId id="368" r:id="rId3"/>
    <p:sldId id="365" r:id="rId4"/>
    <p:sldId id="366" r:id="rId5"/>
    <p:sldId id="367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8A869-222B-488D-8609-E895246A7A1D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8ABB2-430D-40A4-BAF4-85DF8C7FA4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473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zh-CN" altLang="en-US" b="0" i="0" dirty="0">
                <a:effectLst/>
                <a:latin typeface="-apple-system"/>
              </a:rPr>
              <a:t>板和壳只是三维立体的一种特殊形式，其处理没有理论上的困难，至少在弹性的情况下是这样。 然而，与其他维度相比，这种结构的厚度（在本章中用 </a:t>
            </a:r>
            <a:r>
              <a:rPr lang="en-US" altLang="zh-CN" b="0" i="0" dirty="0">
                <a:effectLst/>
                <a:latin typeface="-apple-system"/>
              </a:rPr>
              <a:t>h </a:t>
            </a:r>
            <a:r>
              <a:rPr lang="zh-CN" altLang="en-US" b="0" i="0" dirty="0">
                <a:effectLst/>
                <a:latin typeface="-apple-system"/>
              </a:rPr>
              <a:t>表示）非常小，完整的三维数值处理不仅成本​​高昂，而且还经常导致严重的数值病态问题。 为了简化解决方案，甚至早在数值方法成为可能之前，就引入了一些关于此类结构行为的经典假设。 显然，这样的假设会导致一系列近似值。 因此，一般而言，数值处理将关注对已经近似的理论（或数学模型）的近似，其有效性受到限制。 有时我们会指出原始假设的缺点，并根据需要或方便进行修改。 这可以简单地做到，因为现在我们被赋予了比“前计算机”时代更多的自由。</a:t>
            </a:r>
            <a:endParaRPr lang="zh-CN" altLang="en-US" b="0" i="0" u="none" strike="noStrike" dirty="0">
              <a:solidFill>
                <a:srgbClr val="1DA57A"/>
              </a:solidFill>
              <a:effectLst/>
              <a:latin typeface="-apple-system"/>
            </a:endParaRPr>
          </a:p>
          <a:p>
            <a:br>
              <a:rPr lang="zh-CN" altLang="en-US" dirty="0"/>
            </a:br>
            <a:endParaRPr lang="en-US" altLang="zh-CN" dirty="0"/>
          </a:p>
          <a:p>
            <a:r>
              <a:rPr lang="zh-CN" altLang="en-US" dirty="0"/>
              <a:t>薄板小挠度弯曲问题，理论上讲是弹性力学的三维问题，但是大家都知道，弹性力学的三大类变量三大类方程再加上边界条件很难得到解析解，针对板壳的几何特点，引入一些计算假定，对弹性力学一般三维问题理论进行简化，发展出了板壳力学，弹性力学里三维问题的特殊情况。三个力学假定，</a:t>
            </a:r>
            <a:r>
              <a:rPr lang="en-US" altLang="zh-CN" dirty="0" err="1"/>
              <a:t>gehoff</a:t>
            </a:r>
            <a:r>
              <a:rPr lang="zh-CN" altLang="en-US" dirty="0"/>
              <a:t>弯曲假定，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有限元里讲的板单元和壳单元，是两类不同的单元，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板单元只考虑平面外受力（受弯，平面外受剪），不考虑平面内受力。壳单元，结合力膜、板的特点，既可以平面外受力（受弯），也可以平面内受力。薄板受横向荷载作用下，引起弯曲和扭转变形。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872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804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0CDB58-0F4D-3D3F-70B6-D53E4DEF8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E82B399-6AB8-D26D-1ABA-0792D1448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F27F19-0B90-DAD4-D11A-FC6E32AA0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906B82-0EB7-D986-04EA-A77A74F42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C10EB6-BC04-FCD7-AE5B-8D6E1C6EB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95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55EBE7-B1C3-4642-2E20-AFAC43767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C61366-C24E-464B-DA4B-65FA516B9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BB68CD-D545-6CDA-15A6-55BB06FF1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203E6B5-E509-04B2-D129-66D23E207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087C89-B348-4C20-2428-B3DBE252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600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3B6C27-EFA3-0D33-13B8-A618E4BE1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2F72FC-C8AB-20BA-2CA0-8DD1D0532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DDCF90-E83A-5915-123C-593F7F3A1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D7DE1C-2363-01E1-5017-F2E6779F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5EB028-3120-FFE5-5309-3B0E68602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59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F669FD-B844-3112-9A14-D3F5629CC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264AB1-1344-8EA0-9BBA-879949ABD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E4690D8-6ABE-7881-1C73-56A7668F1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712F52-925C-359D-F649-E3A28C5B7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BE3847A-1B83-5DF8-CAA4-7EE6C2DF5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26C7A3-1708-077F-B44B-88379A2BD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249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613767-381F-FF27-11CA-4BF28B793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ABF528-5EFF-7B9A-8AA8-F994CC179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44E6AA3-3C3D-CDE5-2FE6-544C00765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2D0C977-E4FF-D620-83AA-BEFDF9D8F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FEDE282-4E73-E7D5-C56A-5FB0F4FD7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3829A1A-69AF-4EEA-2594-0F58AB9C3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AD173CA-BC7A-5AB0-33B4-5664592F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B3E0A53-EB09-9C3B-35F7-C587E7138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648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F5E23A-3165-DBF6-DB4C-5C0667562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E852E82-C888-ABB3-3E5F-427F4D5B1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D038846-05C2-4199-C9CF-072F751C0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79D4FF2-69A1-DDB1-B6F6-C74F57882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876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2E9C8AF-0877-01B8-50BC-38F3B4805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D8C6DAD-1800-D069-2710-A03233A45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476C39-96A9-4DF8-70A3-2B0EA56F4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210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284B95-FC51-C3A9-5EC5-EC65823B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54AB00-BB72-C090-478B-F07FF442A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DA654EA-989F-80F8-07DD-0E56FB9DC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8D4733-3CA5-A5F6-A685-49FF766B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185B2C-8E75-D4D8-4B94-E925CDF28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2153AA-4BCA-9FEF-DD0C-2EB0D9F3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309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3E7F89-3194-0EE0-B476-AEBAF87F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7F9BFBF-2306-B611-CDF6-7472BBB9C4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1438E6C-6F01-326E-ACC7-EC7CC5A26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0A8829-1F28-4392-F5B5-1EDE12238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A0C49D-6755-EA14-4FEB-6CC18775A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AEBAB8D-D257-4D2B-A5F1-A6C0B1241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18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FB0CC3-5409-BFCD-3C35-C04B262E7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943B994-6159-493E-9545-AEF99B867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ED16E0-287C-38C0-C6D3-334023615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9C4115-1FFE-ED29-2C59-A254C93DD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497529-C35B-0E7E-84F8-05C947514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61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C86E18B-9EAC-85C6-1CB0-D08E5D3422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1B93FF6-4D12-BA18-4F93-A3CDB817F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24E8A9-6B63-36D5-7B33-9F3AB533C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85026D-525D-BE85-4A4E-BFEEE9176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34A25F-EC16-889B-3B81-7DBD39327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542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B69D3CD-37CB-C725-91F9-8D8FAA902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3DEC0AF-BB7F-7578-2DE0-E1FF278B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2E5267-363E-FC76-B4FA-5DFBF52DF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5DE93-471D-4578-A20E-E5F11B1ABB36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82D024-B174-A678-808A-F19B791710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EE3A9B-68A7-40A5-831E-D972ACAED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B163-8A24-4AC9-8C9D-5731DC409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69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png"/><Relationship Id="rId11" Type="http://schemas.openxmlformats.org/officeDocument/2006/relationships/image" Target="../media/image12.png"/><Relationship Id="rId5" Type="http://schemas.openxmlformats.org/officeDocument/2006/relationships/image" Target="../media/image76.png"/><Relationship Id="rId10" Type="http://schemas.openxmlformats.org/officeDocument/2006/relationships/image" Target="../media/image11.png"/><Relationship Id="rId4" Type="http://schemas.openxmlformats.org/officeDocument/2006/relationships/image" Target="../media/image7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222">
            <a:extLst>
              <a:ext uri="{FF2B5EF4-FFF2-40B4-BE49-F238E27FC236}">
                <a16:creationId xmlns:a16="http://schemas.microsoft.com/office/drawing/2014/main" id="{94CDE51B-9F34-421F-BCE2-50EE23C85A97}"/>
              </a:ext>
            </a:extLst>
          </p:cNvPr>
          <p:cNvSpPr txBox="1"/>
          <p:nvPr/>
        </p:nvSpPr>
        <p:spPr>
          <a:xfrm>
            <a:off x="762140" y="835029"/>
            <a:ext cx="1112506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矩形薄板受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集中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均布力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en-US" altLang="zh-CN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Matlab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有限元编程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753601B-9E70-B86D-0A81-4AC93830B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269" y="1903501"/>
            <a:ext cx="5447964" cy="281294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620CC6D-EB7F-43E8-D5CB-A0C9843EF2F0}"/>
              </a:ext>
            </a:extLst>
          </p:cNvPr>
          <p:cNvSpPr txBox="1"/>
          <p:nvPr/>
        </p:nvSpPr>
        <p:spPr>
          <a:xfrm>
            <a:off x="1052121" y="4254785"/>
            <a:ext cx="1663938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集中力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均布力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固定约束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平动约束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变厚度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后处理</a:t>
            </a:r>
            <a:endParaRPr lang="en-US" altLang="zh-CN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B2268AD-68AE-B159-CBFD-684FAADDB603}"/>
              </a:ext>
            </a:extLst>
          </p:cNvPr>
          <p:cNvSpPr txBox="1"/>
          <p:nvPr/>
        </p:nvSpPr>
        <p:spPr>
          <a:xfrm>
            <a:off x="3603172" y="4362506"/>
            <a:ext cx="226416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板壳力学</a:t>
            </a:r>
            <a:r>
              <a:rPr lang="en-US" altLang="zh-CN" b="1" dirty="0"/>
              <a:t>:</a:t>
            </a:r>
            <a:r>
              <a:rPr lang="zh-CN" altLang="en-US" b="1" dirty="0"/>
              <a:t>薄板小挠度弯曲问题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刚度矩阵推导</a:t>
            </a:r>
            <a:endParaRPr lang="en-US" altLang="zh-CN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BA51E0B-E587-6EB7-F03D-10F191564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70" y="2040412"/>
            <a:ext cx="2569935" cy="19389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D710AA55-85F2-52ED-3594-F1C3D32B5E7C}"/>
              </a:ext>
            </a:extLst>
          </p:cNvPr>
          <p:cNvSpPr txBox="1"/>
          <p:nvPr/>
        </p:nvSpPr>
        <p:spPr>
          <a:xfrm>
            <a:off x="638393" y="4254785"/>
            <a:ext cx="432119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代码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3EBE86F-72AE-B955-6694-CFCF7E1400AB}"/>
              </a:ext>
            </a:extLst>
          </p:cNvPr>
          <p:cNvSpPr txBox="1"/>
          <p:nvPr/>
        </p:nvSpPr>
        <p:spPr>
          <a:xfrm>
            <a:off x="3193583" y="4362506"/>
            <a:ext cx="432119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理论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DF771A7D-660C-4502-E566-977E5A488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2292" y="2026953"/>
            <a:ext cx="2458668" cy="19556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651368F1-78E9-5A41-7163-EA5CA3A84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011" y="4124867"/>
            <a:ext cx="2569935" cy="20685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851BFACF-6DF9-BBB1-3CA6-49D2B1845D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2292" y="4124867"/>
            <a:ext cx="2458668" cy="20685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66668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222">
            <a:extLst>
              <a:ext uri="{FF2B5EF4-FFF2-40B4-BE49-F238E27FC236}">
                <a16:creationId xmlns:a16="http://schemas.microsoft.com/office/drawing/2014/main" id="{94CDE51B-9F34-421F-BCE2-50EE23C85A97}"/>
              </a:ext>
            </a:extLst>
          </p:cNvPr>
          <p:cNvSpPr txBox="1"/>
          <p:nvPr/>
        </p:nvSpPr>
        <p:spPr>
          <a:xfrm>
            <a:off x="762140" y="835029"/>
            <a:ext cx="1112506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板壳力学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薄板小挠度弯曲问题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998C817-7069-5F5F-F281-4B337D9EED9F}"/>
              </a:ext>
            </a:extLst>
          </p:cNvPr>
          <p:cNvSpPr txBox="1"/>
          <p:nvPr/>
        </p:nvSpPr>
        <p:spPr>
          <a:xfrm>
            <a:off x="762140" y="1719590"/>
            <a:ext cx="522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/>
              <a:t>三个基本假定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F41CC18-F89C-B893-F552-163403C24F0B}"/>
                  </a:ext>
                </a:extLst>
              </p:cNvPr>
              <p:cNvSpPr txBox="1"/>
              <p:nvPr/>
            </p:nvSpPr>
            <p:spPr>
              <a:xfrm>
                <a:off x="177460" y="2180983"/>
                <a:ext cx="11837080" cy="2158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dirty="0"/>
                  <a:t>1. </a:t>
                </a:r>
                <a:r>
                  <a:rPr lang="zh-CN" altLang="en-US" sz="2000" dirty="0"/>
                  <a:t>板弯曲变形时，板的厚度变化可以忽略不计，忽略层与层之间的挤压应力；基于此假设，可得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sz="2000" dirty="0"/>
                  <a:t>。也就是说，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sz="2000" dirty="0"/>
                  <a:t>，那么挠度 </a:t>
                </a:r>
                <a:r>
                  <a:rPr lang="en-US" altLang="zh-CN" sz="2000" dirty="0"/>
                  <a:t>w </a:t>
                </a:r>
                <a:r>
                  <a:rPr lang="zh-CN" altLang="en-US" sz="2000" dirty="0"/>
                  <a:t>与 坐标 </a:t>
                </a:r>
                <a:r>
                  <a:rPr lang="en-US" altLang="zh-CN" sz="2000" dirty="0"/>
                  <a:t>z </a:t>
                </a:r>
                <a:r>
                  <a:rPr lang="zh-CN" altLang="en-US" sz="2000" dirty="0"/>
                  <a:t>无关，只与</a:t>
                </a:r>
                <a:r>
                  <a:rPr lang="en-US" altLang="zh-CN" sz="2000" dirty="0"/>
                  <a:t>x</a:t>
                </a:r>
                <a:r>
                  <a:rPr lang="zh-CN" altLang="en-US" sz="2000" dirty="0"/>
                  <a:t>， </a:t>
                </a:r>
                <a:r>
                  <a:rPr lang="en-US" altLang="zh-CN" sz="2000" dirty="0"/>
                  <a:t>y </a:t>
                </a:r>
                <a:r>
                  <a:rPr lang="zh-CN" altLang="en-US" sz="2000" dirty="0"/>
                  <a:t>有关，是关于</a:t>
                </a:r>
                <a:r>
                  <a:rPr lang="en-US" altLang="zh-CN" sz="2000" dirty="0"/>
                  <a:t>x</a:t>
                </a:r>
                <a:r>
                  <a:rPr lang="zh-CN" altLang="en-US" sz="2000" dirty="0"/>
                  <a:t>，</a:t>
                </a:r>
                <a:r>
                  <a:rPr lang="en-US" altLang="zh-CN" sz="2000" dirty="0"/>
                  <a:t>y </a:t>
                </a:r>
                <a:r>
                  <a:rPr lang="zh-CN" altLang="en-US" sz="2000" dirty="0"/>
                  <a:t>的函数，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i="1" dirty="0">
                        <a:latin typeface="Cambria Math" panose="02040503050406030204" pitchFamily="18" charset="0"/>
                      </a:rPr>
                      <m:t>w</m:t>
                    </m:r>
                    <m:r>
                      <a:rPr lang="en-US" altLang="zh-CN" sz="20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000" b="0" i="0" dirty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altLang="zh-CN" sz="2000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000" b="0" i="0" dirty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altLang="zh-CN" sz="2000" b="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2000" b="0" i="0" dirty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altLang="zh-CN" sz="2000" b="0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/>
                  <a:t>。</a:t>
                </a:r>
                <a:endParaRPr lang="en-US" altLang="zh-CN" sz="2000" dirty="0"/>
              </a:p>
              <a:p>
                <a:r>
                  <a:rPr lang="en-US" altLang="zh-CN" sz="2000" dirty="0"/>
                  <a:t>2.</a:t>
                </a:r>
                <a:r>
                  <a:rPr lang="zh-CN" altLang="en-US" sz="2000" dirty="0"/>
                  <a:t> 变形前垂直于中面的直线，变形后仍垂直于变形后的中面，忽略剪切应力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𝑥𝑧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𝑦𝑧</m:t>
                        </m:r>
                      </m:sub>
                    </m:sSub>
                  </m:oMath>
                </a14:m>
                <a:r>
                  <a:rPr lang="zh-CN" altLang="en-US" sz="2000" dirty="0"/>
                  <a:t>引起的变形。基于此假设，可得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𝑥𝑧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𝑦𝑧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，即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=0,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sz="2000" dirty="0"/>
                  <a:t>，积分可得</a:t>
                </a:r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altLang="zh-CN" sz="2000" dirty="0"/>
              </a:p>
              <a:p>
                <a:r>
                  <a:rPr lang="en-US" altLang="zh-CN" sz="2000" dirty="0"/>
                  <a:t>3. </a:t>
                </a:r>
                <a:r>
                  <a:rPr lang="zh-CN" altLang="en-US" sz="2000" dirty="0"/>
                  <a:t>中面上的点不存在平行于</a:t>
                </a:r>
                <a:r>
                  <a:rPr lang="en-US" altLang="zh-CN" sz="2000" dirty="0"/>
                  <a:t>x, y </a:t>
                </a:r>
                <a:r>
                  <a:rPr lang="zh-CN" altLang="en-US" sz="2000" dirty="0"/>
                  <a:t>方向的位移。基于此假设，上式可以写为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sz="2000" dirty="0"/>
                  <a:t> ，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zh-CN" altLang="en-US" sz="2000" dirty="0"/>
                  <a:t>。</a:t>
                </a:r>
                <a:endParaRPr lang="en-US" altLang="zh-CN" sz="20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F41CC18-F89C-B893-F552-163403C24F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60" y="2180983"/>
                <a:ext cx="11837080" cy="2158348"/>
              </a:xfrm>
              <a:prstGeom prst="rect">
                <a:avLst/>
              </a:prstGeom>
              <a:blipFill>
                <a:blip r:embed="rId2"/>
                <a:stretch>
                  <a:fillRect l="-515" t="-2260" r="-26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图片 16">
            <a:extLst>
              <a:ext uri="{FF2B5EF4-FFF2-40B4-BE49-F238E27FC236}">
                <a16:creationId xmlns:a16="http://schemas.microsoft.com/office/drawing/2014/main" id="{EFF8352F-838C-5E31-4B81-87A3CD85F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533" y="4401158"/>
            <a:ext cx="3268355" cy="21583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BFFC742-91AE-46DC-2538-C7153CAB3E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686" y="4356285"/>
            <a:ext cx="5235394" cy="22480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38924A2-496D-9AEA-0F38-90665A860085}"/>
              </a:ext>
            </a:extLst>
          </p:cNvPr>
          <p:cNvSpPr txBox="1"/>
          <p:nvPr/>
        </p:nvSpPr>
        <p:spPr>
          <a:xfrm>
            <a:off x="956902" y="4383146"/>
            <a:ext cx="783631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几何方程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F62D158-D57A-B549-B33C-745B3C70ED76}"/>
              </a:ext>
            </a:extLst>
          </p:cNvPr>
          <p:cNvSpPr txBox="1"/>
          <p:nvPr/>
        </p:nvSpPr>
        <p:spPr>
          <a:xfrm>
            <a:off x="5829439" y="4339331"/>
            <a:ext cx="783631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物理方程</a:t>
            </a:r>
          </a:p>
        </p:txBody>
      </p:sp>
    </p:spTree>
    <p:extLst>
      <p:ext uri="{BB962C8B-B14F-4D97-AF65-F5344CB8AC3E}">
        <p14:creationId xmlns:p14="http://schemas.microsoft.com/office/powerpoint/2010/main" val="95523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222">
            <a:extLst>
              <a:ext uri="{FF2B5EF4-FFF2-40B4-BE49-F238E27FC236}">
                <a16:creationId xmlns:a16="http://schemas.microsoft.com/office/drawing/2014/main" id="{94CDE51B-9F34-421F-BCE2-50EE23C85A97}"/>
              </a:ext>
            </a:extLst>
          </p:cNvPr>
          <p:cNvSpPr txBox="1"/>
          <p:nvPr/>
        </p:nvSpPr>
        <p:spPr>
          <a:xfrm>
            <a:off x="762140" y="835029"/>
            <a:ext cx="1112506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矩形薄板受集中力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均布力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en-US" altLang="zh-CN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Matlab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有限元编程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8FE29FB-18A6-85C8-2DC0-5DFFC084FC00}"/>
              </a:ext>
            </a:extLst>
          </p:cNvPr>
          <p:cNvSpPr txBox="1"/>
          <p:nvPr/>
        </p:nvSpPr>
        <p:spPr>
          <a:xfrm>
            <a:off x="883920" y="1814781"/>
            <a:ext cx="451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1" dirty="0"/>
              <a:t>单元刚度矩阵的推导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4E01EEE-22FA-CFA2-4080-3EC11CB89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185" y="3302673"/>
            <a:ext cx="5286580" cy="1617355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68342411-406F-397F-9D44-25403753E075}"/>
                  </a:ext>
                </a:extLst>
              </p:cNvPr>
              <p:cNvSpPr txBox="1"/>
              <p:nvPr/>
            </p:nvSpPr>
            <p:spPr>
              <a:xfrm>
                <a:off x="2405708" y="2406538"/>
                <a:ext cx="979715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=[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68342411-406F-397F-9D44-25403753E0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708" y="2406538"/>
                <a:ext cx="979715" cy="391261"/>
              </a:xfrm>
              <a:prstGeom prst="rect">
                <a:avLst/>
              </a:prstGeom>
              <a:blipFill>
                <a:blip r:embed="rId4"/>
                <a:stretch>
                  <a:fillRect r="-89375" b="-109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D6B3B0B5-7B01-0623-034A-7B1685DB918B}"/>
                  </a:ext>
                </a:extLst>
              </p:cNvPr>
              <p:cNvSpPr txBox="1"/>
              <p:nvPr/>
            </p:nvSpPr>
            <p:spPr>
              <a:xfrm>
                <a:off x="4222503" y="2406537"/>
                <a:ext cx="979715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D6B3B0B5-7B01-0623-034A-7B1685DB9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503" y="2406537"/>
                <a:ext cx="979715" cy="391261"/>
              </a:xfrm>
              <a:prstGeom prst="rect">
                <a:avLst/>
              </a:prstGeom>
              <a:blipFill>
                <a:blip r:embed="rId5"/>
                <a:stretch>
                  <a:fillRect r="-22500" b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0A1B327D-5119-B2E3-42C4-F5F679A9924C}"/>
                  </a:ext>
                </a:extLst>
              </p:cNvPr>
              <p:cNvSpPr txBox="1"/>
              <p:nvPr/>
            </p:nvSpPr>
            <p:spPr>
              <a:xfrm>
                <a:off x="5414242" y="2406537"/>
                <a:ext cx="979715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0A1B327D-5119-B2E3-42C4-F5F679A99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242" y="2406537"/>
                <a:ext cx="979715" cy="391261"/>
              </a:xfrm>
              <a:prstGeom prst="rect">
                <a:avLst/>
              </a:prstGeom>
              <a:blipFill>
                <a:blip r:embed="rId6"/>
                <a:stretch>
                  <a:fillRect r="-21739" b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C73436A-07EA-92D2-DE86-F968B31BAA27}"/>
                  </a:ext>
                </a:extLst>
              </p:cNvPr>
              <p:cNvSpPr txBox="1"/>
              <p:nvPr/>
            </p:nvSpPr>
            <p:spPr>
              <a:xfrm>
                <a:off x="6548878" y="2406537"/>
                <a:ext cx="1618301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r>
                  <a:rPr lang="en-US" altLang="zh-CN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zh-CN" altLang="en-US" baseline="30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C73436A-07EA-92D2-DE86-F968B31BA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878" y="2406537"/>
                <a:ext cx="1618301" cy="391261"/>
              </a:xfrm>
              <a:prstGeom prst="rect">
                <a:avLst/>
              </a:prstGeom>
              <a:blipFill>
                <a:blip r:embed="rId7"/>
                <a:stretch>
                  <a:fillRect t="-9375" b="-187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箭头: 下 8">
            <a:extLst>
              <a:ext uri="{FF2B5EF4-FFF2-40B4-BE49-F238E27FC236}">
                <a16:creationId xmlns:a16="http://schemas.microsoft.com/office/drawing/2014/main" id="{FA6D414E-F174-0047-9E37-6E7234262D39}"/>
              </a:ext>
            </a:extLst>
          </p:cNvPr>
          <p:cNvSpPr/>
          <p:nvPr/>
        </p:nvSpPr>
        <p:spPr>
          <a:xfrm>
            <a:off x="5576057" y="2823235"/>
            <a:ext cx="481093" cy="26631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5A4F53-5965-3E3F-9DE1-A28DE8C95049}"/>
              </a:ext>
            </a:extLst>
          </p:cNvPr>
          <p:cNvSpPr txBox="1"/>
          <p:nvPr/>
        </p:nvSpPr>
        <p:spPr>
          <a:xfrm>
            <a:off x="465325" y="2419891"/>
            <a:ext cx="1927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单元节点条件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FB3495C-3478-D8E4-E844-BADF46DAD2A5}"/>
              </a:ext>
            </a:extLst>
          </p:cNvPr>
          <p:cNvSpPr txBox="1"/>
          <p:nvPr/>
        </p:nvSpPr>
        <p:spPr>
          <a:xfrm>
            <a:off x="363484" y="3856911"/>
            <a:ext cx="2018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假定位移场函数</a:t>
            </a:r>
          </a:p>
        </p:txBody>
      </p:sp>
      <p:sp>
        <p:nvSpPr>
          <p:cNvPr id="28" name="箭头: 下 27">
            <a:extLst>
              <a:ext uri="{FF2B5EF4-FFF2-40B4-BE49-F238E27FC236}">
                <a16:creationId xmlns:a16="http://schemas.microsoft.com/office/drawing/2014/main" id="{37EA461A-E553-58ED-F385-5D70017F5C94}"/>
              </a:ext>
            </a:extLst>
          </p:cNvPr>
          <p:cNvSpPr/>
          <p:nvPr/>
        </p:nvSpPr>
        <p:spPr>
          <a:xfrm rot="2379664">
            <a:off x="2761883" y="5081047"/>
            <a:ext cx="481093" cy="48471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FE9693E-8AD8-E75F-85AA-C6E9E5A425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179" y="5418455"/>
            <a:ext cx="1864763" cy="4900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28C8BF35-15BE-9889-3842-A0ACFAECF3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1153" y="5211776"/>
            <a:ext cx="3155185" cy="836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94AEBCB7-B4AA-3CAA-8006-2C45AAAA01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19931" y="5147020"/>
            <a:ext cx="4093240" cy="15230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7" name="箭头: 下 36">
            <a:extLst>
              <a:ext uri="{FF2B5EF4-FFF2-40B4-BE49-F238E27FC236}">
                <a16:creationId xmlns:a16="http://schemas.microsoft.com/office/drawing/2014/main" id="{685D8C8B-9EE3-3016-4488-3CF7265D5665}"/>
              </a:ext>
            </a:extLst>
          </p:cNvPr>
          <p:cNvSpPr/>
          <p:nvPr/>
        </p:nvSpPr>
        <p:spPr>
          <a:xfrm rot="5400000">
            <a:off x="3125005" y="5553279"/>
            <a:ext cx="483739" cy="45576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箭头: 下 38">
            <a:extLst>
              <a:ext uri="{FF2B5EF4-FFF2-40B4-BE49-F238E27FC236}">
                <a16:creationId xmlns:a16="http://schemas.microsoft.com/office/drawing/2014/main" id="{36E008CD-15B0-46FC-10C3-988D82AB4117}"/>
              </a:ext>
            </a:extLst>
          </p:cNvPr>
          <p:cNvSpPr/>
          <p:nvPr/>
        </p:nvSpPr>
        <p:spPr>
          <a:xfrm rot="5400000">
            <a:off x="7053328" y="5423010"/>
            <a:ext cx="483739" cy="45576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B338CFD-7002-3F62-EF85-BEE495EF5D0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535" t="5364" r="4320"/>
          <a:stretch/>
        </p:blipFill>
        <p:spPr>
          <a:xfrm>
            <a:off x="8122654" y="2419891"/>
            <a:ext cx="3327276" cy="24249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3424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222">
            <a:extLst>
              <a:ext uri="{FF2B5EF4-FFF2-40B4-BE49-F238E27FC236}">
                <a16:creationId xmlns:a16="http://schemas.microsoft.com/office/drawing/2014/main" id="{94CDE51B-9F34-421F-BCE2-50EE23C85A97}"/>
              </a:ext>
            </a:extLst>
          </p:cNvPr>
          <p:cNvSpPr txBox="1"/>
          <p:nvPr/>
        </p:nvSpPr>
        <p:spPr>
          <a:xfrm>
            <a:off x="762140" y="835029"/>
            <a:ext cx="1112506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矩形薄板受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集中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均布力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en-US" altLang="zh-CN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Matlab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有限元编程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8FE29FB-18A6-85C8-2DC0-5DFFC084FC00}"/>
              </a:ext>
            </a:extLst>
          </p:cNvPr>
          <p:cNvSpPr txBox="1"/>
          <p:nvPr/>
        </p:nvSpPr>
        <p:spPr>
          <a:xfrm>
            <a:off x="762140" y="1650820"/>
            <a:ext cx="451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1" dirty="0"/>
              <a:t>单元刚度矩阵的推导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7760E59-9A5C-DC49-5D48-9382D2C80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20" y="3139982"/>
            <a:ext cx="5923140" cy="19681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1EC10BE-5078-942F-49E0-DDB453040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0" y="5157457"/>
            <a:ext cx="5923140" cy="14769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E672150-B22B-A3CB-9910-766AA6F8A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9140" y="3114405"/>
            <a:ext cx="3841804" cy="14276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F2E8909-34D8-D69B-1A67-979754CDAD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9140" y="4597472"/>
            <a:ext cx="2625001" cy="10223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383D990-2986-2973-2F34-728A497749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578"/>
          <a:stretch/>
        </p:blipFill>
        <p:spPr>
          <a:xfrm>
            <a:off x="7489140" y="5669337"/>
            <a:ext cx="3407046" cy="11240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3EAECEF-B707-150B-4649-D968C617E44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46924"/>
          <a:stretch/>
        </p:blipFill>
        <p:spPr>
          <a:xfrm>
            <a:off x="3112565" y="2070742"/>
            <a:ext cx="2127424" cy="64247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DC1E5A7-2587-283C-3C9D-ECE42B5C7D6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44018" b="-12186"/>
          <a:stretch/>
        </p:blipFill>
        <p:spPr>
          <a:xfrm>
            <a:off x="1225486" y="2153683"/>
            <a:ext cx="1160417" cy="46166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8EBB85AC-EE5A-D059-A881-377A178F993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919" r="45828"/>
          <a:stretch/>
        </p:blipFill>
        <p:spPr>
          <a:xfrm>
            <a:off x="5362792" y="2062158"/>
            <a:ext cx="2955146" cy="66293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4717C854-6E6F-CED0-E499-547813DAB978}"/>
              </a:ext>
            </a:extLst>
          </p:cNvPr>
          <p:cNvSpPr txBox="1"/>
          <p:nvPr/>
        </p:nvSpPr>
        <p:spPr>
          <a:xfrm>
            <a:off x="722566" y="2153683"/>
            <a:ext cx="50292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几何方程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3F1539A-6F6F-9F27-188F-517F50B36322}"/>
              </a:ext>
            </a:extLst>
          </p:cNvPr>
          <p:cNvSpPr txBox="1"/>
          <p:nvPr/>
        </p:nvSpPr>
        <p:spPr>
          <a:xfrm>
            <a:off x="370254" y="3129096"/>
            <a:ext cx="50292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几何方程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B3C3698-BF09-9121-8FAA-25C247371531}"/>
              </a:ext>
            </a:extLst>
          </p:cNvPr>
          <p:cNvSpPr txBox="1"/>
          <p:nvPr/>
        </p:nvSpPr>
        <p:spPr>
          <a:xfrm>
            <a:off x="10114141" y="4569748"/>
            <a:ext cx="50292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物理方程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D2734A6-5285-2D5F-B43C-DBCBF1212ACD}"/>
              </a:ext>
            </a:extLst>
          </p:cNvPr>
          <p:cNvSpPr txBox="1"/>
          <p:nvPr/>
        </p:nvSpPr>
        <p:spPr>
          <a:xfrm>
            <a:off x="2766153" y="2054933"/>
            <a:ext cx="342634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应变能</a:t>
            </a:r>
          </a:p>
        </p:txBody>
      </p:sp>
      <p:sp>
        <p:nvSpPr>
          <p:cNvPr id="33" name="箭头: 下 32">
            <a:extLst>
              <a:ext uri="{FF2B5EF4-FFF2-40B4-BE49-F238E27FC236}">
                <a16:creationId xmlns:a16="http://schemas.microsoft.com/office/drawing/2014/main" id="{DF38AA68-8A2D-67BE-CD0C-8D8773E3E9B6}"/>
              </a:ext>
            </a:extLst>
          </p:cNvPr>
          <p:cNvSpPr/>
          <p:nvPr/>
        </p:nvSpPr>
        <p:spPr>
          <a:xfrm rot="16200000">
            <a:off x="2448044" y="2223028"/>
            <a:ext cx="333403" cy="299037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箭头: 下 33">
            <a:extLst>
              <a:ext uri="{FF2B5EF4-FFF2-40B4-BE49-F238E27FC236}">
                <a16:creationId xmlns:a16="http://schemas.microsoft.com/office/drawing/2014/main" id="{5331B394-0420-1E16-CAB5-4AB5ED821004}"/>
              </a:ext>
            </a:extLst>
          </p:cNvPr>
          <p:cNvSpPr/>
          <p:nvPr/>
        </p:nvSpPr>
        <p:spPr>
          <a:xfrm rot="16200000">
            <a:off x="8444627" y="2155545"/>
            <a:ext cx="356290" cy="38366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50AC8DB-8A49-D75E-540D-35D651033A69}"/>
              </a:ext>
            </a:extLst>
          </p:cNvPr>
          <p:cNvSpPr txBox="1"/>
          <p:nvPr/>
        </p:nvSpPr>
        <p:spPr>
          <a:xfrm>
            <a:off x="8069432" y="1697118"/>
            <a:ext cx="1139882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</a:rPr>
              <a:t>最小势能原理</a:t>
            </a:r>
          </a:p>
        </p:txBody>
      </p:sp>
      <p:sp>
        <p:nvSpPr>
          <p:cNvPr id="37" name="箭头: 下 36">
            <a:extLst>
              <a:ext uri="{FF2B5EF4-FFF2-40B4-BE49-F238E27FC236}">
                <a16:creationId xmlns:a16="http://schemas.microsoft.com/office/drawing/2014/main" id="{68967D07-6347-8379-96C8-547D31ABB340}"/>
              </a:ext>
            </a:extLst>
          </p:cNvPr>
          <p:cNvSpPr/>
          <p:nvPr/>
        </p:nvSpPr>
        <p:spPr>
          <a:xfrm>
            <a:off x="9100136" y="2798850"/>
            <a:ext cx="619811" cy="23372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箭头: 下 37">
            <a:extLst>
              <a:ext uri="{FF2B5EF4-FFF2-40B4-BE49-F238E27FC236}">
                <a16:creationId xmlns:a16="http://schemas.microsoft.com/office/drawing/2014/main" id="{F1EFBF2B-DFF3-7FBF-52CC-F91ADDA087BD}"/>
              </a:ext>
            </a:extLst>
          </p:cNvPr>
          <p:cNvSpPr/>
          <p:nvPr/>
        </p:nvSpPr>
        <p:spPr>
          <a:xfrm rot="16200000">
            <a:off x="6956662" y="3721238"/>
            <a:ext cx="333403" cy="299037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9540CC8-1A4A-4F4A-845C-A3D70829653D}"/>
              </a:ext>
            </a:extLst>
          </p:cNvPr>
          <p:cNvGrpSpPr/>
          <p:nvPr/>
        </p:nvGrpSpPr>
        <p:grpSpPr>
          <a:xfrm>
            <a:off x="8814603" y="2054933"/>
            <a:ext cx="2279474" cy="646331"/>
            <a:chOff x="8814603" y="2054933"/>
            <a:chExt cx="2279474" cy="646331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09E7AAB4-58C5-B86E-1FD6-AAB40F8EE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814603" y="2054933"/>
              <a:ext cx="2279474" cy="646331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ED199D71-1EE0-EC89-ADFA-7295DFFC20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356" t="16976" r="-2013" b="13231"/>
            <a:stretch/>
          </p:blipFill>
          <p:spPr>
            <a:xfrm>
              <a:off x="9377680" y="2071368"/>
              <a:ext cx="238759" cy="2865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018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222">
            <a:extLst>
              <a:ext uri="{FF2B5EF4-FFF2-40B4-BE49-F238E27FC236}">
                <a16:creationId xmlns:a16="http://schemas.microsoft.com/office/drawing/2014/main" id="{94CDE51B-9F34-421F-BCE2-50EE23C85A97}"/>
              </a:ext>
            </a:extLst>
          </p:cNvPr>
          <p:cNvSpPr txBox="1"/>
          <p:nvPr/>
        </p:nvSpPr>
        <p:spPr>
          <a:xfrm>
            <a:off x="762140" y="835029"/>
            <a:ext cx="1112506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矩形薄板受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集中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均布力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en-US" altLang="zh-CN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Matlab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有限元编程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8FE29FB-18A6-85C8-2DC0-5DFFC084FC00}"/>
              </a:ext>
            </a:extLst>
          </p:cNvPr>
          <p:cNvSpPr txBox="1"/>
          <p:nvPr/>
        </p:nvSpPr>
        <p:spPr>
          <a:xfrm>
            <a:off x="883920" y="1814781"/>
            <a:ext cx="451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1" dirty="0"/>
              <a:t>单元刚度矩阵的推导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DCFC0FC-A480-3B43-1F0A-C7A96EFAB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19" y="2276446"/>
            <a:ext cx="4937759" cy="24376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8C1199A-36BA-C551-FA0D-944439FFA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043" y="4859582"/>
            <a:ext cx="4183917" cy="144871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F2EEF01-AC29-88CC-3858-0ECCDDE72B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753" y="2210161"/>
            <a:ext cx="2755124" cy="243767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107557F-9C1B-DEE9-1F8C-D7B64A3BB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390" y="4714123"/>
            <a:ext cx="2067490" cy="144997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690EE62-A383-091A-4B3B-17F2E22DEE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5366" y="2367280"/>
            <a:ext cx="1536634" cy="264509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FDE249C0-1CCC-911E-0798-6E8196A6D0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409" y="5012372"/>
            <a:ext cx="1595591" cy="149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02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645</Words>
  <Application>Microsoft Office PowerPoint</Application>
  <PresentationFormat>宽屏</PresentationFormat>
  <Paragraphs>43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-apple-system</vt:lpstr>
      <vt:lpstr>Helvetica Neue</vt:lpstr>
      <vt:lpstr>等线</vt:lpstr>
      <vt:lpstr>等线 Light</vt:lpstr>
      <vt:lpstr>黑体</vt:lpstr>
      <vt:lpstr>Arial</vt:lpstr>
      <vt:lpstr>Cambria Math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Chao Pian</dc:creator>
  <cp:lastModifiedBy>Chao Pian</cp:lastModifiedBy>
  <cp:revision>1</cp:revision>
  <dcterms:created xsi:type="dcterms:W3CDTF">2024-02-25T07:11:33Z</dcterms:created>
  <dcterms:modified xsi:type="dcterms:W3CDTF">2024-02-25T07:12:57Z</dcterms:modified>
</cp:coreProperties>
</file>